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comments/comment3.xml" ContentType="application/vnd.openxmlformats-officedocument.presentationml.comments+xml"/>
  <Override PartName="/ppt/notesSlides/notesSlide6.xml" ContentType="application/vnd.openxmlformats-officedocument.presentationml.notesSlide+xml"/>
  <Override PartName="/ppt/comments/comment4.xml" ContentType="application/vnd.openxmlformats-officedocument.presentationml.comments+xml"/>
  <Override PartName="/ppt/notesSlides/notesSlide7.xml" ContentType="application/vnd.openxmlformats-officedocument.presentationml.notesSlide+xml"/>
  <Override PartName="/ppt/comments/comment5.xml" ContentType="application/vnd.openxmlformats-officedocument.presentationml.comments+xml"/>
  <Override PartName="/ppt/notesSlides/notesSlide8.xml" ContentType="application/vnd.openxmlformats-officedocument.presentationml.notesSlide+xml"/>
  <Override PartName="/ppt/comments/comment6.xml" ContentType="application/vnd.openxmlformats-officedocument.presentationml.comments+xml"/>
  <Override PartName="/ppt/notesSlides/notesSlide9.xml" ContentType="application/vnd.openxmlformats-officedocument.presentationml.notesSlide+xml"/>
  <Override PartName="/ppt/comments/comment7.xml" ContentType="application/vnd.openxmlformats-officedocument.presentationml.comments+xml"/>
  <Override PartName="/ppt/notesSlides/notesSlide10.xml" ContentType="application/vnd.openxmlformats-officedocument.presentationml.notesSlide+xml"/>
  <Override PartName="/ppt/comments/comment8.xml" ContentType="application/vnd.openxmlformats-officedocument.presentationml.comments+xml"/>
  <Override PartName="/ppt/notesSlides/notesSlide11.xml" ContentType="application/vnd.openxmlformats-officedocument.presentationml.notesSlide+xml"/>
  <Override PartName="/ppt/comments/comment9.xml" ContentType="application/vnd.openxmlformats-officedocument.presentationml.comments+xml"/>
  <Override PartName="/ppt/notesSlides/notesSlide12.xml" ContentType="application/vnd.openxmlformats-officedocument.presentationml.notesSlide+xml"/>
  <Override PartName="/ppt/comments/comment10.xml" ContentType="application/vnd.openxmlformats-officedocument.presentationml.comments+xml"/>
  <Override PartName="/ppt/notesSlides/notesSlide13.xml" ContentType="application/vnd.openxmlformats-officedocument.presentationml.notesSlide+xml"/>
  <Override PartName="/ppt/comments/comment11.xml" ContentType="application/vnd.openxmlformats-officedocument.presentationml.comments+xml"/>
  <Override PartName="/ppt/notesSlides/notesSlide14.xml" ContentType="application/vnd.openxmlformats-officedocument.presentationml.notesSlide+xml"/>
  <Override PartName="/ppt/comments/comment12.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13.xml" ContentType="application/vnd.openxmlformats-officedocument.presentationml.comments+xml"/>
  <Override PartName="/ppt/notesSlides/notesSlide20.xml" ContentType="application/vnd.openxmlformats-officedocument.presentationml.notesSlide+xml"/>
  <Override PartName="/ppt/comments/comment14.xml" ContentType="application/vnd.openxmlformats-officedocument.presentationml.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comment15.xml" ContentType="application/vnd.openxmlformats-officedocument.presentationml.comments+xml"/>
  <Override PartName="/ppt/notesSlides/notesSlide24.xml" ContentType="application/vnd.openxmlformats-officedocument.presentationml.notesSlide+xml"/>
  <Override PartName="/ppt/comments/comment16.xml" ContentType="application/vnd.openxmlformats-officedocument.presentationml.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17.xml" ContentType="application/vnd.openxmlformats-officedocument.presentationml.comments+xml"/>
  <Override PartName="/ppt/notesSlides/notesSlide27.xml" ContentType="application/vnd.openxmlformats-officedocument.presentationml.notesSlide+xml"/>
  <Override PartName="/ppt/comments/comment18.xml" ContentType="application/vnd.openxmlformats-officedocument.presentationml.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comment19.xml" ContentType="application/vnd.openxmlformats-officedocument.presentationml.comments+xml"/>
  <Override PartName="/ppt/notesSlides/notesSlide30.xml" ContentType="application/vnd.openxmlformats-officedocument.presentationml.notesSlide+xml"/>
  <Override PartName="/ppt/comments/comment20.xml" ContentType="application/vnd.openxmlformats-officedocument.presentationml.comment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96" r:id="rId1"/>
    <p:sldMasterId id="2147483708" r:id="rId2"/>
  </p:sldMasterIdLst>
  <p:notesMasterIdLst>
    <p:notesMasterId r:id="rId45"/>
  </p:notesMasterIdLst>
  <p:handoutMasterIdLst>
    <p:handoutMasterId r:id="rId46"/>
  </p:handoutMasterIdLst>
  <p:sldIdLst>
    <p:sldId id="256" r:id="rId3"/>
    <p:sldId id="257" r:id="rId4"/>
    <p:sldId id="287" r:id="rId5"/>
    <p:sldId id="288" r:id="rId6"/>
    <p:sldId id="289" r:id="rId7"/>
    <p:sldId id="290" r:id="rId8"/>
    <p:sldId id="291" r:id="rId9"/>
    <p:sldId id="292" r:id="rId10"/>
    <p:sldId id="302" r:id="rId11"/>
    <p:sldId id="297" r:id="rId12"/>
    <p:sldId id="259" r:id="rId13"/>
    <p:sldId id="267" r:id="rId14"/>
    <p:sldId id="268" r:id="rId15"/>
    <p:sldId id="269" r:id="rId16"/>
    <p:sldId id="270" r:id="rId17"/>
    <p:sldId id="271" r:id="rId18"/>
    <p:sldId id="272" r:id="rId19"/>
    <p:sldId id="295" r:id="rId20"/>
    <p:sldId id="273" r:id="rId21"/>
    <p:sldId id="274" r:id="rId22"/>
    <p:sldId id="275" r:id="rId23"/>
    <p:sldId id="276" r:id="rId24"/>
    <p:sldId id="305" r:id="rId25"/>
    <p:sldId id="306" r:id="rId26"/>
    <p:sldId id="303" r:id="rId27"/>
    <p:sldId id="278" r:id="rId28"/>
    <p:sldId id="296" r:id="rId29"/>
    <p:sldId id="279" r:id="rId30"/>
    <p:sldId id="280" r:id="rId31"/>
    <p:sldId id="281" r:id="rId32"/>
    <p:sldId id="282" r:id="rId33"/>
    <p:sldId id="283" r:id="rId34"/>
    <p:sldId id="304" r:id="rId35"/>
    <p:sldId id="284" r:id="rId36"/>
    <p:sldId id="285" r:id="rId37"/>
    <p:sldId id="286" r:id="rId38"/>
    <p:sldId id="308" r:id="rId39"/>
    <p:sldId id="277" r:id="rId40"/>
    <p:sldId id="307" r:id="rId41"/>
    <p:sldId id="310" r:id="rId42"/>
    <p:sldId id="309" r:id="rId43"/>
    <p:sldId id="311" r:id="rId44"/>
  </p:sldIdLst>
  <p:sldSz cx="9144000" cy="6858000" type="screen4x3"/>
  <p:notesSz cx="6797675" cy="9926638"/>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黒木裕鷹" initials="" lastIdx="2" clrIdx="0"/>
  <p:cmAuthor id="1" name="小坪　琢人" initials="小坪　琢人" lastIdx="45" clrIdx="1">
    <p:extLst>
      <p:ext uri="{19B8F6BF-5375-455C-9EA6-DF929625EA0E}">
        <p15:presenceInfo xmlns:p15="http://schemas.microsoft.com/office/powerpoint/2012/main" userId="bf212386-7ba1-4550-9d5e-32350f0dbd6b" providerId="Windows Live"/>
      </p:ext>
    </p:extLst>
  </p:cmAuthor>
  <p:cmAuthor id="2" name="SHIO-160412-1" initials="S" lastIdx="30" clrIdx="2">
    <p:extLst>
      <p:ext uri="{19B8F6BF-5375-455C-9EA6-DF929625EA0E}">
        <p15:presenceInfo xmlns:p15="http://schemas.microsoft.com/office/powerpoint/2012/main" userId="SHIO-160412-1"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906"/>
    <p:restoredTop sz="94444"/>
  </p:normalViewPr>
  <p:slideViewPr>
    <p:cSldViewPr snapToGrid="0" snapToObjects="1">
      <p:cViewPr varScale="1">
        <p:scale>
          <a:sx n="109" d="100"/>
          <a:sy n="109" d="100"/>
        </p:scale>
        <p:origin x="141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8-02-16T12:21:35.663" idx="2">
    <p:pos x="5045" y="3994"/>
    <p:text>要確認</p:text>
    <p:extLst mod="1">
      <p:ext uri="{C676402C-5697-4E1C-873F-D02D1690AC5C}">
        <p15:threadingInfo xmlns:p15="http://schemas.microsoft.com/office/powerpoint/2012/main" timeZoneBias="-54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2" dt="2018-02-16T12:30:04.491" idx="4">
    <p:pos x="10" y="10"/>
    <p:text>ラベル</p:text>
    <p:extLst>
      <p:ext uri="{C676402C-5697-4E1C-873F-D02D1690AC5C}">
        <p15:threadingInfo xmlns:p15="http://schemas.microsoft.com/office/powerpoint/2012/main" timeZoneBias="-540"/>
      </p:ext>
    </p:extLst>
  </p:cm>
  <p:cm authorId="2" dt="2018-02-16T12:41:26.032" idx="12">
    <p:pos x="10" y="146"/>
    <p:text>青線がフィッティングと予測</p:text>
    <p:extLst>
      <p:ext uri="{C676402C-5697-4E1C-873F-D02D1690AC5C}">
        <p15:threadingInfo xmlns:p15="http://schemas.microsoft.com/office/powerpoint/2012/main" timeZoneBias="-540">
          <p15:parentCm authorId="2" idx="4"/>
        </p15:threadingInfo>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18-02-16T19:19:16.013" idx="26">
    <p:pos x="1201" y="270"/>
    <p:text>テスト期間の何？？？</p:text>
    <p:extLst>
      <p:ext uri="{C676402C-5697-4E1C-873F-D02D1690AC5C}">
        <p15:threadingInfo xmlns:p15="http://schemas.microsoft.com/office/powerpoint/2012/main" timeZoneBias="-540"/>
      </p:ext>
    </p:extLst>
  </p:cm>
  <p:cm authorId="1" dt="2018-02-16T19:19:32.649" idx="27">
    <p:pos x="1201" y="406"/>
    <p:text>佐藤先生</p:text>
    <p:extLst>
      <p:ext uri="{C676402C-5697-4E1C-873F-D02D1690AC5C}">
        <p15:threadingInfo xmlns:p15="http://schemas.microsoft.com/office/powerpoint/2012/main" timeZoneBias="-540">
          <p15:parentCm authorId="1" idx="26"/>
        </p15:threadingInfo>
      </p:ext>
    </p:extLst>
  </p:cm>
  <p:cm authorId="2" dt="2018-02-17T02:39:30.145" idx="27">
    <p:pos x="1201" y="542"/>
    <p:text>了</p:text>
    <p:extLst>
      <p:ext uri="{C676402C-5697-4E1C-873F-D02D1690AC5C}">
        <p15:threadingInfo xmlns:p15="http://schemas.microsoft.com/office/powerpoint/2012/main" timeZoneBias="-540">
          <p15:parentCm authorId="1" idx="26"/>
        </p15:threadingInfo>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2" dt="2018-02-16T12:42:27.078" idx="13">
    <p:pos x="10" y="10"/>
    <p:text>残差について</p:text>
    <p:extLst>
      <p:ext uri="{C676402C-5697-4E1C-873F-D02D1690AC5C}">
        <p15:threadingInfo xmlns:p15="http://schemas.microsoft.com/office/powerpoint/2012/main" timeZoneBias="-540"/>
      </p:ext>
    </p:extLst>
  </p:cm>
  <p:cm authorId="1" dt="2018-02-16T19:20:13.911" idx="28">
    <p:pos x="146" y="146"/>
    <p:text>何の予測値と実測値？？</p:text>
    <p:extLst>
      <p:ext uri="{C676402C-5697-4E1C-873F-D02D1690AC5C}">
        <p15:threadingInfo xmlns:p15="http://schemas.microsoft.com/office/powerpoint/2012/main" timeZoneBias="-540"/>
      </p:ext>
    </p:extLst>
  </p:cm>
  <p:cm authorId="1" dt="2018-02-16T19:20:28.686" idx="29">
    <p:pos x="146" y="282"/>
    <p:text>佐藤先生</p:text>
    <p:extLst>
      <p:ext uri="{C676402C-5697-4E1C-873F-D02D1690AC5C}">
        <p15:threadingInfo xmlns:p15="http://schemas.microsoft.com/office/powerpoint/2012/main" timeZoneBias="-540">
          <p15:parentCm authorId="1" idx="28"/>
        </p15:threadingInfo>
      </p:ext>
    </p:extLst>
  </p:cm>
  <p:cm authorId="2" dt="2018-02-17T01:30:02.274" idx="23">
    <p:pos x="146" y="418"/>
    <p:text>了</p:text>
    <p:extLst>
      <p:ext uri="{C676402C-5697-4E1C-873F-D02D1690AC5C}">
        <p15:threadingInfo xmlns:p15="http://schemas.microsoft.com/office/powerpoint/2012/main" timeZoneBias="-540">
          <p15:parentCm authorId="1" idx="28"/>
        </p15:threadingInfo>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0" dt="2018-02-15T08:37:32.499" idx="1">
    <p:pos x="6000" y="0"/>
    <p:text>決定係数
 1 みなとみらい店 0.753
 2 メン中野店     0.690
 3 横浜西口店     0.812
 4 吉祥寺         0.552
 5 銀座店         0.769
 6 駒沢店         0.730
 7 上大岡店       0.571
 8 新宿サウス店   0.735
 9 青山店         0.709
10 池袋店         0.732
11 二子玉川店     0.717
12 目黒店         0.661</p:text>
  </p:cm>
  <p:cm authorId="0" dt="2018-02-15T08:37:49.480" idx="2">
    <p:pos x="6000" y="100"/>
    <p:text>精度　RMSPE
1 みなとみらい店 0.260
 2 メン中野店     0.987
 3 横浜西口店     0.346
 4 吉祥寺         0.492
 5 銀座店         0.452
 6 駒沢店         0.370
 7 上大岡店       0.598
 8 新宿サウス店   0.246
 9 青山店         0.284
10 池袋店         0.270
11 二子玉川店     0.251
12 目黒店         0.307</p:text>
  </p:cm>
  <p:cm authorId="1" dt="2018-02-16T19:23:47.786" idx="30">
    <p:pos x="4206" y="3858"/>
    <p:text>テキトーにまとめたけどあってる？？</p:text>
    <p:extLst>
      <p:ext uri="{C676402C-5697-4E1C-873F-D02D1690AC5C}">
        <p15:threadingInfo xmlns:p15="http://schemas.microsoft.com/office/powerpoint/2012/main" timeZoneBias="-54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2" dt="2018-02-17T01:47:57.486" idx="24">
    <p:pos x="10" y="10"/>
    <p:text>よーび</p:text>
    <p:extLst>
      <p:ext uri="{C676402C-5697-4E1C-873F-D02D1690AC5C}">
        <p15:threadingInfo xmlns:p15="http://schemas.microsoft.com/office/powerpoint/2012/main" timeZoneBias="-540"/>
      </p:ext>
    </p:extLst>
  </p:cm>
  <p:cm authorId="2" dt="2018-02-17T03:35:23.021" idx="30">
    <p:pos x="146" y="146"/>
    <p:text/>
    <p:extLst>
      <p:ext uri="{C676402C-5697-4E1C-873F-D02D1690AC5C}">
        <p15:threadingInfo xmlns:p15="http://schemas.microsoft.com/office/powerpoint/2012/main" timeZoneBias="-54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1" dt="2018-02-16T19:26:42.148" idx="31">
    <p:pos x="10" y="10"/>
    <p:text>店舗ごとのなんですか？？</p:text>
    <p:extLst>
      <p:ext uri="{C676402C-5697-4E1C-873F-D02D1690AC5C}">
        <p15:threadingInfo xmlns:p15="http://schemas.microsoft.com/office/powerpoint/2012/main" timeZoneBias="-540"/>
      </p:ext>
    </p:extLst>
  </p:cm>
  <p:cm authorId="1" dt="2018-02-16T19:26:53.981" idx="32">
    <p:pos x="10" y="146"/>
    <p:text>佐藤先生</p:text>
    <p:extLst>
      <p:ext uri="{C676402C-5697-4E1C-873F-D02D1690AC5C}">
        <p15:threadingInfo xmlns:p15="http://schemas.microsoft.com/office/powerpoint/2012/main" timeZoneBias="-540">
          <p15:parentCm authorId="1" idx="31"/>
        </p15:threadingInfo>
      </p:ext>
    </p:extLst>
  </p:cm>
  <p:cm authorId="2" dt="2018-02-17T02:40:31.723" idx="28">
    <p:pos x="10" y="282"/>
    <p:text>了</p:text>
    <p:extLst>
      <p:ext uri="{C676402C-5697-4E1C-873F-D02D1690AC5C}">
        <p15:threadingInfo xmlns:p15="http://schemas.microsoft.com/office/powerpoint/2012/main" timeZoneBias="-540">
          <p15:parentCm authorId="1" idx="31"/>
        </p15:threadingInfo>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2" dt="2018-02-16T12:49:15.727" idx="14">
    <p:pos x="10" y="10"/>
    <p:text>都市型店舗の説明</p:text>
    <p:extLst>
      <p:ext uri="{C676402C-5697-4E1C-873F-D02D1690AC5C}">
        <p15:threadingInfo xmlns:p15="http://schemas.microsoft.com/office/powerpoint/2012/main" timeZoneBias="-540"/>
      </p:ext>
    </p:extLst>
  </p:cm>
  <p:cm authorId="1" dt="2018-02-16T19:28:11.602" idx="33">
    <p:pos x="146" y="146"/>
    <p:text>都市型店舗、住宅型店舗の何ですか？？</p:text>
    <p:extLst>
      <p:ext uri="{C676402C-5697-4E1C-873F-D02D1690AC5C}">
        <p15:threadingInfo xmlns:p15="http://schemas.microsoft.com/office/powerpoint/2012/main" timeZoneBias="-540"/>
      </p:ext>
    </p:extLst>
  </p:cm>
  <p:cm authorId="1" dt="2018-02-16T19:28:39.109" idx="34">
    <p:pos x="146" y="282"/>
    <p:text>佐藤先生</p:text>
    <p:extLst>
      <p:ext uri="{C676402C-5697-4E1C-873F-D02D1690AC5C}">
        <p15:threadingInfo xmlns:p15="http://schemas.microsoft.com/office/powerpoint/2012/main" timeZoneBias="-540">
          <p15:parentCm authorId="1" idx="33"/>
        </p15:threadingInfo>
      </p:ext>
    </p:extLst>
  </p:cm>
  <p:cm authorId="1" dt="2018-02-16T19:29:22.990" idx="35">
    <p:pos x="146" y="418"/>
    <p:text>テキトーに入れました</p:text>
    <p:extLst>
      <p:ext uri="{C676402C-5697-4E1C-873F-D02D1690AC5C}">
        <p15:threadingInfo xmlns:p15="http://schemas.microsoft.com/office/powerpoint/2012/main" timeZoneBias="-540">
          <p15:parentCm authorId="1" idx="33"/>
        </p15:threadingInfo>
      </p:ext>
    </p:extLst>
  </p:cm>
  <p:cm authorId="2" dt="2018-02-17T01:57:02.873" idx="25">
    <p:pos x="146" y="554"/>
    <p:text>了</p:text>
    <p:extLst>
      <p:ext uri="{C676402C-5697-4E1C-873F-D02D1690AC5C}">
        <p15:threadingInfo xmlns:p15="http://schemas.microsoft.com/office/powerpoint/2012/main" timeZoneBias="-540">
          <p15:parentCm authorId="1" idx="33"/>
        </p15:threadingInfo>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1" dt="2018-02-16T19:29:41.034" idx="36">
    <p:pos x="5760" y="262"/>
    <p:text>下図の都市型ー住宅型を都市型-住宅型にした方がよいとのこと</p:text>
    <p:extLst>
      <p:ext uri="{C676402C-5697-4E1C-873F-D02D1690AC5C}">
        <p15:threadingInfo xmlns:p15="http://schemas.microsoft.com/office/powerpoint/2012/main" timeZoneBias="-540"/>
      </p:ext>
    </p:extLst>
  </p:cm>
  <p:cm authorId="1" dt="2018-02-16T19:30:53.684" idx="37">
    <p:pos x="5760" y="398"/>
    <p:text>佐藤先生</p:text>
    <p:extLst>
      <p:ext uri="{C676402C-5697-4E1C-873F-D02D1690AC5C}">
        <p15:threadingInfo xmlns:p15="http://schemas.microsoft.com/office/powerpoint/2012/main" timeZoneBias="-540">
          <p15:parentCm authorId="1" idx="36"/>
        </p15:threadingInfo>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2" dt="2018-02-17T01:59:19.221" idx="26">
    <p:pos x="10" y="10"/>
    <p:text>日本語ラベルにする</p:text>
    <p:extLst>
      <p:ext uri="{C676402C-5697-4E1C-873F-D02D1690AC5C}">
        <p15:threadingInfo xmlns:p15="http://schemas.microsoft.com/office/powerpoint/2012/main" timeZoneBias="-540"/>
      </p:ext>
    </p:extLst>
  </p:cm>
</p:cmLst>
</file>

<file path=ppt/comments/comment19.xml><?xml version="1.0" encoding="utf-8"?>
<p:cmLst xmlns:a="http://schemas.openxmlformats.org/drawingml/2006/main" xmlns:r="http://schemas.openxmlformats.org/officeDocument/2006/relationships" xmlns:p="http://schemas.openxmlformats.org/presentationml/2006/main">
  <p:cm authorId="2" dt="2018-02-16T12:53:19.384" idx="15">
    <p:pos x="10" y="10"/>
    <p:text>リスク分散について</p:text>
    <p:extLst>
      <p:ext uri="{C676402C-5697-4E1C-873F-D02D1690AC5C}">
        <p15:threadingInfo xmlns:p15="http://schemas.microsoft.com/office/powerpoint/2012/main" timeZoneBias="-540"/>
      </p:ext>
    </p:extLst>
  </p:cm>
  <p:cm authorId="1" dt="2018-02-16T19:31:31.306" idx="38">
    <p:pos x="146" y="146"/>
    <p:text>エリアマネージャーを配置して、統括管理することでより効率的なマネジメントが考えられる的な具体的なこと書いてもいいちゃうか？</p:text>
    <p:extLst>
      <p:ext uri="{C676402C-5697-4E1C-873F-D02D1690AC5C}">
        <p15:threadingInfo xmlns:p15="http://schemas.microsoft.com/office/powerpoint/2012/main" timeZoneBias="-540"/>
      </p:ext>
    </p:extLst>
  </p:cm>
  <p:cm authorId="1" dt="2018-02-16T19:32:19.228" idx="39">
    <p:pos x="146" y="282"/>
    <p:text>河合さん</p:text>
    <p:extLst>
      <p:ext uri="{C676402C-5697-4E1C-873F-D02D1690AC5C}">
        <p15:threadingInfo xmlns:p15="http://schemas.microsoft.com/office/powerpoint/2012/main" timeZoneBias="-540">
          <p15:parentCm authorId="1" idx="38"/>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2-15T18:51:27.463" idx="1">
    <p:pos x="10" y="10"/>
    <p:text>\begin{align*}
&amp;\ln y(t) = g(t) + s(t) + h(t) + \beta \ln(1+\mbox{降水量}) + \varepsilon_t, \\ 
&amp;\quad \quad \quad \quad \quad \quad \quad \varepsilon_t \sim N(0, \sigma^2).
\end{align*}</p:text>
    <p:extLst mod="1">
      <p:ext uri="{C676402C-5697-4E1C-873F-D02D1690AC5C}">
        <p15:threadingInfo xmlns:p15="http://schemas.microsoft.com/office/powerpoint/2012/main" timeZoneBias="-540"/>
      </p:ext>
    </p:extLst>
  </p:cm>
  <p:cm authorId="1" dt="2018-02-16T13:59:56.520" idx="13">
    <p:pos x="10" y="146"/>
    <p:text>\begin{align*}
&amp;\ln \textcolor{red}{y(t)} = \textcolor{blue}{g(t)} + \textcolor{magenta}{s(t)} + \textcolor{green}{h(t)} + \beta \ln(1+\mbox{降水量}) + \varepsilon_t, \\ 
&amp;\quad \quad \quad \quad \quad \quad \quad \varepsilon_t \sim N(0, \sigma^2).
\end{align*}</p:text>
    <p:extLst mod="1">
      <p:ext uri="{C676402C-5697-4E1C-873F-D02D1690AC5C}">
        <p15:threadingInfo xmlns:p15="http://schemas.microsoft.com/office/powerpoint/2012/main" timeZoneBias="-540">
          <p15:parentCm authorId="1" idx="1"/>
        </p15:threadingInfo>
      </p:ext>
    </p:extLst>
  </p:cm>
  <p:cm authorId="1" dt="2018-02-15T18:59:31.037" idx="2">
    <p:pos x="146" y="146"/>
    <p:text>\begin{align*}
&amp;y(t):\mbox{日次来店人数},\ g(t):\mbox{トレンド},\ s(t):\mbox{季節周期},\\
&amp;h(t):\mbox{祝日効果},\ \varepsilon_i:\mbox{撹乱項},\ \beta:\mbox{降水量の係数パラメータ}
\end{align*}</p:text>
    <p:extLst>
      <p:ext uri="{C676402C-5697-4E1C-873F-D02D1690AC5C}">
        <p15:threadingInfo xmlns:p15="http://schemas.microsoft.com/office/powerpoint/2012/main" timeZoneBias="-540"/>
      </p:ext>
    </p:extLst>
  </p:cm>
  <p:cm authorId="1" dt="2018-02-16T16:21:30.357" idx="17">
    <p:pos x="146" y="282"/>
    <p:text>\begin{align*}
&amp;\textcolor{red}{y(t)}:\mbox{日次来店人数},\ \textcolor{blue}{g(t)}:\mbox{トレンド},\ \textcolor{magenta}{s(t)}:\mbox{季節周期},\\
&amp;\textcolor{green}{h(t)}:\mbox{祝日効果},\ \varepsilon_i:\mbox{撹乱項},\ \beta:\mbox{降水量の係数パラメータ}
\end{align*}</p:text>
    <p:extLst>
      <p:ext uri="{C676402C-5697-4E1C-873F-D02D1690AC5C}">
        <p15:threadingInfo xmlns:p15="http://schemas.microsoft.com/office/powerpoint/2012/main" timeZoneBias="-540">
          <p15:parentCm authorId="1" idx="2"/>
        </p15:threadingInfo>
      </p:ext>
    </p:extLst>
  </p:cm>
  <p:cm authorId="1" dt="2018-02-16T20:27:42.935" idx="43">
    <p:pos x="282" y="282"/>
    <p:text>降水量において対数を取る理由は？？</p:text>
    <p:extLst>
      <p:ext uri="{C676402C-5697-4E1C-873F-D02D1690AC5C}">
        <p15:threadingInfo xmlns:p15="http://schemas.microsoft.com/office/powerpoint/2012/main" timeZoneBias="-540"/>
      </p:ext>
    </p:extLst>
  </p:cm>
</p:cmLst>
</file>

<file path=ppt/comments/comment20.xml><?xml version="1.0" encoding="utf-8"?>
<p:cmLst xmlns:a="http://schemas.openxmlformats.org/drawingml/2006/main" xmlns:r="http://schemas.openxmlformats.org/officeDocument/2006/relationships" xmlns:p="http://schemas.openxmlformats.org/presentationml/2006/main">
  <p:cm authorId="1" dt="2018-02-16T19:37:34.896" idx="40">
    <p:pos x="3622" y="1105"/>
    <p:text>１つめの項目、もう少しわかりやすい文章にできませんか？</p:text>
    <p:extLst>
      <p:ext uri="{C676402C-5697-4E1C-873F-D02D1690AC5C}">
        <p15:threadingInfo xmlns:p15="http://schemas.microsoft.com/office/powerpoint/2012/main" timeZoneBias="-540"/>
      </p:ext>
    </p:extLst>
  </p:cm>
  <p:cm authorId="1" dt="2018-02-16T19:38:04.539" idx="41">
    <p:pos x="3622" y="1241"/>
    <p:text>佐藤先生</p:text>
    <p:extLst>
      <p:ext uri="{C676402C-5697-4E1C-873F-D02D1690AC5C}">
        <p15:threadingInfo xmlns:p15="http://schemas.microsoft.com/office/powerpoint/2012/main" timeZoneBias="-540">
          <p15:parentCm authorId="1" idx="40"/>
        </p15:threadingInfo>
      </p:ext>
    </p:extLst>
  </p:cm>
  <p:cm authorId="1" dt="2018-02-16T19:38:25.793" idx="42">
    <p:pos x="3819" y="2272"/>
    <p:text>都市ファクターの存在がどこに示唆されたかかく。さらなる分析について書かなくてもいいけど、答えられるようにする</p:text>
    <p:extLst>
      <p:ext uri="{C676402C-5697-4E1C-873F-D02D1690AC5C}">
        <p15:threadingInfo xmlns:p15="http://schemas.microsoft.com/office/powerpoint/2012/main" timeZoneBias="-5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8-02-15T19:42:30.221" idx="5">
    <p:pos x="10" y="10"/>
    <p:text>\begin{align*}
y(t) = e^{g(t)} e^{s(t)} e^{h(t)} e^{\beta \ln(1+\mbox{降水量})} e^{\varepsilon_t}.
\end{align*}</p:text>
    <p:extLst mod="1">
      <p:ext uri="{C676402C-5697-4E1C-873F-D02D1690AC5C}">
        <p15:threadingInfo xmlns:p15="http://schemas.microsoft.com/office/powerpoint/2012/main" timeZoneBias="-540"/>
      </p:ext>
    </p:extLst>
  </p:cm>
  <p:cm authorId="1" dt="2018-02-15T19:53:28.306" idx="6">
    <p:pos x="146" y="146"/>
    <p:text>\begin{align*}
g(t) = \frac{C}{1 + \exp(-k(t-m))}.
\end{align*}</p:text>
    <p:extLst mod="1">
      <p:ext uri="{C676402C-5697-4E1C-873F-D02D1690AC5C}">
        <p15:threadingInfo xmlns:p15="http://schemas.microsoft.com/office/powerpoint/2012/main" timeZoneBias="-540"/>
      </p:ext>
    </p:extLst>
  </p:cm>
  <p:cm authorId="1" dt="2018-02-15T19:55:55.805" idx="8">
    <p:pos x="45" y="235"/>
    <p:text>\begin{align*}
C:\mbox{成長上限},\ k:\mbox{成長率パラメータ},\ m:\mbox{オフセットパラメータ}
\end{align*}</p:text>
    <p:extLst mod="1">
      <p:ext uri="{C676402C-5697-4E1C-873F-D02D1690AC5C}">
        <p15:threadingInfo xmlns:p15="http://schemas.microsoft.com/office/powerpoint/2012/main" timeZoneBias="-5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8-02-15T20:29:55.825" idx="9">
    <p:pos x="130" y="52"/>
    <p:text>\begin{align*}
&amp; g(t) = \frac{C(t)}{1 + \exp(-k(t-\bm{a}(t)^T \bm{\delta}))(t-(m + \bm{a}(t)^T \bm{\gamma})},\\
&amp; a_i(t) = \begin{cases} 1 &amp; (t \geq s_i)\\0 &amp; (\mbox{otherwise}) \end{cases},\ \bm{\delta} = (\delta_1, \dots, \delta_p)^T,\ \bm{\gamma} = (\gamma_1, \dots, \gamma_p)^T,\\
&amp;\gamma_i = \left(s_i-m-\sum_{l&lt;i} \gamma_l \right) \left(1 - \frac{k+\sum_{l&lt;i} \delta_l}{k+\sum_{l\leq i} \delta_l} \right).
\end{align*}</p:text>
    <p:extLst mod="1">
      <p:ext uri="{C676402C-5697-4E1C-873F-D02D1690AC5C}">
        <p15:threadingInfo xmlns:p15="http://schemas.microsoft.com/office/powerpoint/2012/main" timeZoneBias="-540"/>
      </p:ext>
    </p:extLst>
  </p:cm>
  <p:cm authorId="1" dt="2018-02-15T20:33:31.904" idx="10">
    <p:pos x="414" y="-44"/>
    <p:text>\begin{align*}
s_1, \ldots, s_t
\end{align*}</p:text>
    <p:extLst mod="1">
      <p:ext uri="{C676402C-5697-4E1C-873F-D02D1690AC5C}">
        <p15:threadingInfo xmlns:p15="http://schemas.microsoft.com/office/powerpoint/2012/main" timeZoneBias="-540"/>
      </p:ext>
    </p:extLst>
  </p:cm>
  <p:cm authorId="1" dt="2018-02-16T16:43:56.323" idx="18">
    <p:pos x="10" y="10"/>
    <p:text>一個の変化点として、
簡単なｇ（ｔ）の図の例を書けないか？
あるいは、ｓを２，３個にして、どのようなモデルを想定しているのか、直感的にわかるような図があれば良い！</p:text>
    <p:extLst>
      <p:ext uri="{C676402C-5697-4E1C-873F-D02D1690AC5C}">
        <p15:threadingInfo xmlns:p15="http://schemas.microsoft.com/office/powerpoint/2012/main" timeZoneBias="-540"/>
      </p:ext>
    </p:extLst>
  </p:cm>
  <p:cm authorId="1" dt="2018-02-16T16:44:10.029" idx="19">
    <p:pos x="10" y="146"/>
    <p:text>塩浜先生より</p:text>
    <p:extLst>
      <p:ext uri="{C676402C-5697-4E1C-873F-D02D1690AC5C}">
        <p15:threadingInfo xmlns:p15="http://schemas.microsoft.com/office/powerpoint/2012/main" timeZoneBias="-540">
          <p15:parentCm authorId="1" idx="18"/>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8-02-15T20:53:18.929" idx="11">
    <p:pos x="10" y="10"/>
    <p:text>\begin{align*}
&amp; s(t) = \sum^N_{n=1} \left(a_n \cos\left(\frac{2 \pi nt}{P}\right) + b_n \sin\left(\frac{2 \pi nt}{P}\right)\right).
\end{align*}</p:text>
    <p:extLst mod="1">
      <p:ext uri="{C676402C-5697-4E1C-873F-D02D1690AC5C}">
        <p15:threadingInfo xmlns:p15="http://schemas.microsoft.com/office/powerpoint/2012/main" timeZoneBias="-540"/>
      </p:ext>
    </p:extLst>
  </p:cm>
  <p:cm authorId="1" dt="2018-02-16T20:34:29.991" idx="44">
    <p:pos x="146" y="146"/>
    <p:text>文章的に先行研究必要か</p:text>
    <p:extLst>
      <p:ext uri="{C676402C-5697-4E1C-873F-D02D1690AC5C}">
        <p15:threadingInfo xmlns:p15="http://schemas.microsoft.com/office/powerpoint/2012/main" timeZoneBias="-540"/>
      </p:ext>
    </p:extLst>
  </p:cm>
  <p:cm authorId="2" dt="2018-02-17T01:13:43.882" idx="21">
    <p:pos x="146" y="282"/>
    <p:text>入れたほうがいいのでは。了</p:text>
    <p:extLst>
      <p:ext uri="{C676402C-5697-4E1C-873F-D02D1690AC5C}">
        <p15:threadingInfo xmlns:p15="http://schemas.microsoft.com/office/powerpoint/2012/main" timeZoneBias="-540">
          <p15:parentCm authorId="1" idx="44"/>
        </p15:threadingInfo>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8-02-15T21:09:40.605" idx="12">
    <p:pos x="10" y="10"/>
    <p:text>\begin{align*}
h(t) = \sum^2_{i=1}\kappa_i D_{i,t}.
\end{align*}</p:text>
    <p:extLst mod="1">
      <p:ext uri="{C676402C-5697-4E1C-873F-D02D1690AC5C}">
        <p15:threadingInfo xmlns:p15="http://schemas.microsoft.com/office/powerpoint/2012/main" timeZoneBias="-540"/>
      </p:ext>
    </p:extLst>
  </p:cm>
  <p:cm authorId="1" dt="2018-02-16T16:44:36.271" idx="20">
    <p:pos x="146" y="146"/>
    <p:text>付録に、kappa_i
の推定値をまとめた表を用意できないか？
祝日高価はどの店舗に聞いていたのかが一目瞭然になるようなものがあれば良い!!</p:text>
    <p:extLst>
      <p:ext uri="{C676402C-5697-4E1C-873F-D02D1690AC5C}">
        <p15:threadingInfo xmlns:p15="http://schemas.microsoft.com/office/powerpoint/2012/main" timeZoneBias="-540"/>
      </p:ext>
    </p:extLst>
  </p:cm>
  <p:cm authorId="1" dt="2018-02-16T16:44:43.600" idx="21">
    <p:pos x="146" y="282"/>
    <p:text>塩浜先生</p:text>
    <p:extLst>
      <p:ext uri="{C676402C-5697-4E1C-873F-D02D1690AC5C}">
        <p15:threadingInfo xmlns:p15="http://schemas.microsoft.com/office/powerpoint/2012/main" timeZoneBias="-540">
          <p15:parentCm authorId="1" idx="20"/>
        </p15:threadingInfo>
      </p:ext>
    </p:extLst>
  </p:cm>
  <p:cm authorId="2" dt="2018-02-17T01:10:38.556" idx="20">
    <p:pos x="146" y="418"/>
    <p:text>了</p:text>
    <p:extLst>
      <p:ext uri="{C676402C-5697-4E1C-873F-D02D1690AC5C}">
        <p15:threadingInfo xmlns:p15="http://schemas.microsoft.com/office/powerpoint/2012/main" timeZoneBias="-540">
          <p15:parentCm authorId="1" idx="20"/>
        </p15:threadingInfo>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8-02-16T19:11:40.059" idx="24">
    <p:pos x="2738" y="363"/>
    <p:text>max削除、fをpに直す、</p:text>
    <p:extLst>
      <p:ext uri="{C676402C-5697-4E1C-873F-D02D1690AC5C}">
        <p15:threadingInfo xmlns:p15="http://schemas.microsoft.com/office/powerpoint/2012/main" timeZoneBias="-540"/>
      </p:ext>
    </p:extLst>
  </p:cm>
  <p:cm authorId="1" dt="2018-02-16T19:12:57.247" idx="25">
    <p:pos x="2738" y="499"/>
    <p:text>texの式がなかったのでわからん。</p:text>
    <p:extLst>
      <p:ext uri="{C676402C-5697-4E1C-873F-D02D1690AC5C}">
        <p15:threadingInfo xmlns:p15="http://schemas.microsoft.com/office/powerpoint/2012/main" timeZoneBias="-540">
          <p15:parentCm authorId="1" idx="24"/>
        </p15:threadingInfo>
      </p:ext>
    </p:extLst>
  </p:cm>
  <p:cm authorId="2" dt="2018-02-17T01:10:22.337" idx="19">
    <p:pos x="2738" y="635"/>
    <p:text>了</p:text>
    <p:extLst>
      <p:ext uri="{C676402C-5697-4E1C-873F-D02D1690AC5C}">
        <p15:threadingInfo xmlns:p15="http://schemas.microsoft.com/office/powerpoint/2012/main" timeZoneBias="-540">
          <p15:parentCm authorId="1" idx="24"/>
        </p15:threadingInfo>
      </p:ext>
    </p:extLst>
  </p:cm>
  <p:cm authorId="2" dt="2018-02-17T01:07:29.205" idx="18">
    <p:pos x="549" y="3758"/>
    <p:text>\begin{align*}
&amp; f(y;\sigma, m, k, \mathbf a, \mathbf b, \kappa_1, \kappa_2, \beta)\\
 &amp;\quad \quad= \left(\dfrac{1}{\sqrt{2\pi\sigma^2}}\right)^2
 \exp\Bigg(
    -\sum_{t=1}^{T}\dfrac{1}{2\sigma^2}
        \bigg(
            y_t - 
            \dfrac{C_t}{1+\text{exp}}(-k(t-\mathbf a'\mathbf\delta))(t-(m+\mathbf a' \gamma)) \right. \right.\\
            &amp;\quad \quad +\sum_{n=1}^{3}\left(a_n\cos\dfrac{2\pi nt}{7}+b_n\cos\dfrac{2\pi nt}{7}\right)+
            \sum_{n=1}^{10}\left(a_n\cos\dfrac{2\pi nt}{365}+b_n\cos\dfrac{2\pi nt}{365}\right)+
            \sum_{i=1}^{2}\kappa_iD_{i,t}+
        \left. \left. \beta\text{log}(1 + rian_i) \bigg) \Bigg)
 \end{align}</p:text>
    <p:extLst>
      <p:ext uri="{C676402C-5697-4E1C-873F-D02D1690AC5C}">
        <p15:threadingInfo xmlns:p15="http://schemas.microsoft.com/office/powerpoint/2012/main" timeZoneBias="-54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8-02-16T16:51:23.119" idx="22">
    <p:pos x="10" y="10"/>
    <p:text>対象店舗を明記する
モデルは店舗ごと？
ならばyには店舗を表す添字jも必要</p:text>
    <p:extLst>
      <p:ext uri="{C676402C-5697-4E1C-873F-D02D1690AC5C}">
        <p15:threadingInfo xmlns:p15="http://schemas.microsoft.com/office/powerpoint/2012/main" timeZoneBias="-540"/>
      </p:ext>
    </p:extLst>
  </p:cm>
  <p:cm authorId="1" dt="2018-02-16T16:51:30.297" idx="23">
    <p:pos x="10" y="146"/>
    <p:text>塩浜先生</p:text>
    <p:extLst>
      <p:ext uri="{C676402C-5697-4E1C-873F-D02D1690AC5C}">
        <p15:threadingInfo xmlns:p15="http://schemas.microsoft.com/office/powerpoint/2012/main" timeZoneBias="-540">
          <p15:parentCm authorId="1" idx="22"/>
        </p15:threadingInfo>
      </p:ext>
    </p:extLst>
  </p:cm>
  <p:cm authorId="2" dt="2018-02-17T01:23:29.922" idx="22">
    <p:pos x="10" y="282"/>
    <p:text>了</p:text>
    <p:extLst>
      <p:ext uri="{C676402C-5697-4E1C-873F-D02D1690AC5C}">
        <p15:threadingInfo xmlns:p15="http://schemas.microsoft.com/office/powerpoint/2012/main" timeZoneBias="-540">
          <p15:parentCm authorId="1" idx="22"/>
        </p15:threadingInfo>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8-02-16T20:35:11.331" idx="45">
    <p:pos x="694" y="797"/>
    <p:text>用いているのは全部統一して東京の降水量、横浜の降水量だっけ？その旨を書こう</p:text>
    <p:extLst>
      <p:ext uri="{C676402C-5697-4E1C-873F-D02D1690AC5C}">
        <p15:threadingInfo xmlns:p15="http://schemas.microsoft.com/office/powerpoint/2012/main" timeZoneBias="-5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83F000AD-218E-4785-B51D-48DA993C5BFA}" type="datetimeFigureOut">
              <a:rPr kumimoji="1" lang="ja-JP" altLang="en-US" smtClean="0"/>
              <a:t>2018/2/17</a:t>
            </a:fld>
            <a:endParaRPr kumimoji="1" lang="ja-JP" altLang="en-US"/>
          </a:p>
        </p:txBody>
      </p:sp>
      <p:sp>
        <p:nvSpPr>
          <p:cNvPr id="4" name="フッター プレースホルダー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06D42ADC-72D4-44BC-8519-130A20B6F23F}" type="slidenum">
              <a:rPr kumimoji="1" lang="ja-JP" altLang="en-US" smtClean="0"/>
              <a:t>‹#›</a:t>
            </a:fld>
            <a:endParaRPr kumimoji="1" lang="ja-JP" altLang="en-US"/>
          </a:p>
        </p:txBody>
      </p:sp>
    </p:spTree>
    <p:extLst>
      <p:ext uri="{BB962C8B-B14F-4D97-AF65-F5344CB8AC3E}">
        <p14:creationId xmlns:p14="http://schemas.microsoft.com/office/powerpoint/2010/main" val="36377443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45659" cy="498056"/>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50443" y="0"/>
            <a:ext cx="2945659" cy="498056"/>
          </a:xfrm>
          <a:prstGeom prst="rect">
            <a:avLst/>
          </a:prstGeom>
          <a:noFill/>
          <a:ln>
            <a:noFill/>
          </a:ln>
        </p:spPr>
        <p:txBody>
          <a:bodyPr spcFirstLastPara="1" wrap="square" lIns="91425" tIns="91425" rIns="91425" bIns="91425"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166813" y="1241425"/>
            <a:ext cx="4464050" cy="334962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79768" y="4777194"/>
            <a:ext cx="5438140" cy="3908614"/>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9428584"/>
            <a:ext cx="2945659" cy="498055"/>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ja-JP"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7300165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txBox="1">
            <a:spLocks noGrp="1"/>
          </p:cNvSpPr>
          <p:nvPr>
            <p:ph type="body" idx="1"/>
          </p:nvPr>
        </p:nvSpPr>
        <p:spPr>
          <a:xfrm>
            <a:off x="679768" y="4777194"/>
            <a:ext cx="5438140" cy="3908614"/>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ja-JP" altLang="en-US" dirty="0"/>
              <a:t>これよりチーム葛飾の発表を始めます。私たちのチームでは「来店分析予測による地域性を考慮したリスクマネージメントの提案」を行います。</a:t>
            </a:r>
            <a:endParaRPr dirty="0"/>
          </a:p>
        </p:txBody>
      </p:sp>
      <p:sp>
        <p:nvSpPr>
          <p:cNvPr id="62" name="Shape 62"/>
          <p:cNvSpPr>
            <a:spLocks noGrp="1" noRot="1" noChangeAspect="1"/>
          </p:cNvSpPr>
          <p:nvPr>
            <p:ph type="sldImg" idx="2"/>
          </p:nvPr>
        </p:nvSpPr>
        <p:spPr>
          <a:xfrm>
            <a:off x="1166813" y="1241425"/>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3340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10</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6474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txBox="1">
            <a:spLocks noGrp="1"/>
          </p:cNvSpPr>
          <p:nvPr>
            <p:ph type="body" idx="1"/>
          </p:nvPr>
        </p:nvSpPr>
        <p:spPr>
          <a:xfrm>
            <a:off x="679768" y="4777194"/>
            <a:ext cx="5438140" cy="3908614"/>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ja-JP" altLang="en-US" dirty="0"/>
              <a:t>場所</a:t>
            </a:r>
            <a:endParaRPr lang="en-US" altLang="ja-JP" dirty="0"/>
          </a:p>
          <a:p>
            <a:pPr marL="0" lvl="0" indent="0">
              <a:spcBef>
                <a:spcPts val="0"/>
              </a:spcBef>
              <a:spcAft>
                <a:spcPts val="0"/>
              </a:spcAft>
              <a:buNone/>
            </a:pPr>
            <a:endParaRPr dirty="0"/>
          </a:p>
        </p:txBody>
      </p:sp>
      <p:sp>
        <p:nvSpPr>
          <p:cNvPr id="83" name="Shape 83"/>
          <p:cNvSpPr>
            <a:spLocks noGrp="1" noRot="1" noChangeAspect="1"/>
          </p:cNvSpPr>
          <p:nvPr>
            <p:ph type="sldImg" idx="2"/>
          </p:nvPr>
        </p:nvSpPr>
        <p:spPr>
          <a:xfrm>
            <a:off x="1166813" y="1241425"/>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3162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txBox="1">
            <a:spLocks noGrp="1"/>
          </p:cNvSpPr>
          <p:nvPr>
            <p:ph type="body" idx="1"/>
          </p:nvPr>
        </p:nvSpPr>
        <p:spPr>
          <a:xfrm>
            <a:off x="679768" y="4777194"/>
            <a:ext cx="5438140" cy="3908614"/>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46" name="Shape 146"/>
          <p:cNvSpPr>
            <a:spLocks noGrp="1" noRot="1" noChangeAspect="1"/>
          </p:cNvSpPr>
          <p:nvPr>
            <p:ph type="sldImg" idx="2"/>
          </p:nvPr>
        </p:nvSpPr>
        <p:spPr>
          <a:xfrm>
            <a:off x="1166813" y="1241425"/>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76162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txBox="1">
            <a:spLocks noGrp="1"/>
          </p:cNvSpPr>
          <p:nvPr>
            <p:ph type="body" idx="1"/>
          </p:nvPr>
        </p:nvSpPr>
        <p:spPr>
          <a:xfrm>
            <a:off x="679768" y="4777194"/>
            <a:ext cx="5438140" cy="3908614"/>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52" name="Shape 152"/>
          <p:cNvSpPr>
            <a:spLocks noGrp="1" noRot="1" noChangeAspect="1"/>
          </p:cNvSpPr>
          <p:nvPr>
            <p:ph type="sldImg" idx="2"/>
          </p:nvPr>
        </p:nvSpPr>
        <p:spPr>
          <a:xfrm>
            <a:off x="1166813" y="1241425"/>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67154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txBox="1">
            <a:spLocks noGrp="1"/>
          </p:cNvSpPr>
          <p:nvPr>
            <p:ph type="body" idx="1"/>
          </p:nvPr>
        </p:nvSpPr>
        <p:spPr>
          <a:xfrm>
            <a:off x="679768" y="4777194"/>
            <a:ext cx="5438140" cy="3908614"/>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58" name="Shape 158"/>
          <p:cNvSpPr>
            <a:spLocks noGrp="1" noRot="1" noChangeAspect="1"/>
          </p:cNvSpPr>
          <p:nvPr>
            <p:ph type="sldImg" idx="2"/>
          </p:nvPr>
        </p:nvSpPr>
        <p:spPr>
          <a:xfrm>
            <a:off x="1166813" y="1241425"/>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72003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txBox="1">
            <a:spLocks noGrp="1"/>
          </p:cNvSpPr>
          <p:nvPr>
            <p:ph type="body" idx="1"/>
          </p:nvPr>
        </p:nvSpPr>
        <p:spPr>
          <a:xfrm>
            <a:off x="679768" y="4777194"/>
            <a:ext cx="5438140" cy="3908614"/>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65" name="Shape 165"/>
          <p:cNvSpPr>
            <a:spLocks noGrp="1" noRot="1" noChangeAspect="1"/>
          </p:cNvSpPr>
          <p:nvPr>
            <p:ph type="sldImg" idx="2"/>
          </p:nvPr>
        </p:nvSpPr>
        <p:spPr>
          <a:xfrm>
            <a:off x="1166813" y="1241425"/>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2484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txBox="1">
            <a:spLocks noGrp="1"/>
          </p:cNvSpPr>
          <p:nvPr>
            <p:ph type="body" idx="1"/>
          </p:nvPr>
        </p:nvSpPr>
        <p:spPr>
          <a:xfrm>
            <a:off x="679768" y="4777194"/>
            <a:ext cx="5438140" cy="3908614"/>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3" name="Shape 173"/>
          <p:cNvSpPr>
            <a:spLocks noGrp="1" noRot="1" noChangeAspect="1"/>
          </p:cNvSpPr>
          <p:nvPr>
            <p:ph type="sldImg" idx="2"/>
          </p:nvPr>
        </p:nvSpPr>
        <p:spPr>
          <a:xfrm>
            <a:off x="1166813" y="1241425"/>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80959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txBox="1">
            <a:spLocks noGrp="1"/>
          </p:cNvSpPr>
          <p:nvPr>
            <p:ph type="body" idx="1"/>
          </p:nvPr>
        </p:nvSpPr>
        <p:spPr>
          <a:xfrm>
            <a:off x="679768" y="4777194"/>
            <a:ext cx="5438140" cy="3908614"/>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80" name="Shape 180"/>
          <p:cNvSpPr>
            <a:spLocks noGrp="1" noRot="1" noChangeAspect="1"/>
          </p:cNvSpPr>
          <p:nvPr>
            <p:ph type="sldImg" idx="2"/>
          </p:nvPr>
        </p:nvSpPr>
        <p:spPr>
          <a:xfrm>
            <a:off x="1166813" y="1241425"/>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95285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txBox="1">
            <a:spLocks noGrp="1"/>
          </p:cNvSpPr>
          <p:nvPr>
            <p:ph type="body" idx="1"/>
          </p:nvPr>
        </p:nvSpPr>
        <p:spPr>
          <a:xfrm>
            <a:off x="679768" y="4777194"/>
            <a:ext cx="5438140" cy="3908614"/>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80" name="Shape 180"/>
          <p:cNvSpPr>
            <a:spLocks noGrp="1" noRot="1" noChangeAspect="1"/>
          </p:cNvSpPr>
          <p:nvPr>
            <p:ph type="sldImg" idx="2"/>
          </p:nvPr>
        </p:nvSpPr>
        <p:spPr>
          <a:xfrm>
            <a:off x="1166813" y="1241425"/>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25055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1166813" y="1241425"/>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 name="Shape 186"/>
          <p:cNvSpPr txBox="1">
            <a:spLocks noGrp="1"/>
          </p:cNvSpPr>
          <p:nvPr>
            <p:ph type="body" idx="1"/>
          </p:nvPr>
        </p:nvSpPr>
        <p:spPr>
          <a:xfrm>
            <a:off x="679768" y="4777194"/>
            <a:ext cx="5438140" cy="3908777"/>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87" name="Shape 187"/>
          <p:cNvSpPr txBox="1">
            <a:spLocks noGrp="1"/>
          </p:cNvSpPr>
          <p:nvPr>
            <p:ph type="sldNum" idx="12"/>
          </p:nvPr>
        </p:nvSpPr>
        <p:spPr>
          <a:xfrm>
            <a:off x="3850443" y="9428583"/>
            <a:ext cx="2945659" cy="49796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ltLang="ja-JP"/>
              <a:t>19</a:t>
            </a:fld>
            <a:endParaRPr/>
          </a:p>
        </p:txBody>
      </p:sp>
    </p:spTree>
    <p:extLst>
      <p:ext uri="{BB962C8B-B14F-4D97-AF65-F5344CB8AC3E}">
        <p14:creationId xmlns:p14="http://schemas.microsoft.com/office/powerpoint/2010/main" val="1982629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66813" y="1241425"/>
            <a:ext cx="4464050" cy="334962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8" name="Shape 68"/>
          <p:cNvSpPr txBox="1">
            <a:spLocks noGrp="1"/>
          </p:cNvSpPr>
          <p:nvPr>
            <p:ph type="body" idx="1"/>
          </p:nvPr>
        </p:nvSpPr>
        <p:spPr>
          <a:xfrm>
            <a:off x="679768" y="4777194"/>
            <a:ext cx="5438140" cy="390861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ja-JP" altLang="en-US" sz="1200" b="0" i="0" u="none" strike="noStrike" cap="none" dirty="0">
                <a:solidFill>
                  <a:schemeClr val="dk1"/>
                </a:solidFill>
                <a:latin typeface="Calibri"/>
                <a:ea typeface="Calibri"/>
                <a:cs typeface="Calibri"/>
                <a:sym typeface="Calibri"/>
              </a:rPr>
              <a:t>美容業界の主なコストは</a:t>
            </a:r>
            <a:r>
              <a:rPr lang="en-US" altLang="ja-JP" sz="1200" b="0" i="0" u="none" strike="noStrike" cap="none" dirty="0">
                <a:solidFill>
                  <a:schemeClr val="dk1"/>
                </a:solidFill>
                <a:latin typeface="Calibri"/>
                <a:ea typeface="Calibri"/>
                <a:cs typeface="Calibri"/>
                <a:sym typeface="Calibri"/>
              </a:rPr>
              <a:t>, </a:t>
            </a:r>
            <a:r>
              <a:rPr lang="ja-JP" altLang="en-US" sz="1200" b="0" i="0" u="none" strike="noStrike" cap="none" dirty="0">
                <a:solidFill>
                  <a:schemeClr val="dk1"/>
                </a:solidFill>
                <a:latin typeface="Calibri"/>
                <a:ea typeface="Calibri"/>
                <a:cs typeface="Calibri"/>
                <a:sym typeface="Calibri"/>
              </a:rPr>
              <a:t>テナント料</a:t>
            </a:r>
            <a:r>
              <a:rPr lang="en-US" altLang="ja-JP" sz="1200" b="0" i="0" u="none" strike="noStrike" cap="none" dirty="0">
                <a:solidFill>
                  <a:schemeClr val="dk1"/>
                </a:solidFill>
                <a:latin typeface="Calibri"/>
                <a:ea typeface="Calibri"/>
                <a:cs typeface="Calibri"/>
                <a:sym typeface="Calibri"/>
              </a:rPr>
              <a:t>, </a:t>
            </a:r>
            <a:r>
              <a:rPr lang="ja-JP" altLang="en-US" sz="1200" b="0" i="0" u="none" strike="noStrike" cap="none" dirty="0">
                <a:solidFill>
                  <a:schemeClr val="dk1"/>
                </a:solidFill>
                <a:latin typeface="Calibri"/>
                <a:ea typeface="Calibri"/>
                <a:cs typeface="Calibri"/>
                <a:sym typeface="Calibri"/>
              </a:rPr>
              <a:t>仕入れ</a:t>
            </a:r>
            <a:r>
              <a:rPr lang="en-US" altLang="ja-JP" sz="1200" b="0" i="0" u="none" strike="noStrike" cap="none" dirty="0">
                <a:solidFill>
                  <a:schemeClr val="dk1"/>
                </a:solidFill>
                <a:latin typeface="Calibri"/>
                <a:ea typeface="Calibri"/>
                <a:cs typeface="Calibri"/>
                <a:sym typeface="Calibri"/>
              </a:rPr>
              <a:t>, </a:t>
            </a:r>
            <a:r>
              <a:rPr lang="ja-JP" altLang="en-US" sz="1200" b="0" i="0" u="none" strike="noStrike" cap="none" dirty="0">
                <a:solidFill>
                  <a:schemeClr val="dk1"/>
                </a:solidFill>
                <a:latin typeface="Calibri"/>
                <a:ea typeface="Calibri"/>
                <a:cs typeface="Calibri"/>
                <a:sym typeface="Calibri"/>
              </a:rPr>
              <a:t>設備投資費</a:t>
            </a:r>
            <a:r>
              <a:rPr lang="en-US" altLang="ja-JP" sz="1200" b="0" i="0" u="none" strike="noStrike" cap="none" dirty="0">
                <a:solidFill>
                  <a:schemeClr val="dk1"/>
                </a:solidFill>
                <a:latin typeface="Calibri"/>
                <a:ea typeface="Calibri"/>
                <a:cs typeface="Calibri"/>
                <a:sym typeface="Calibri"/>
              </a:rPr>
              <a:t>, </a:t>
            </a:r>
            <a:r>
              <a:rPr lang="ja-JP" altLang="en-US" sz="1200" b="0" i="0" u="none" strike="noStrike" cap="none" dirty="0">
                <a:solidFill>
                  <a:schemeClr val="dk1"/>
                </a:solidFill>
                <a:latin typeface="Calibri"/>
                <a:ea typeface="Calibri"/>
                <a:cs typeface="Calibri"/>
                <a:sym typeface="Calibri"/>
              </a:rPr>
              <a:t>光熱費、人件費となっています。</a:t>
            </a:r>
            <a:endParaRPr lang="en-US" altLang="ja-JP"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ja-JP" altLang="en-US" sz="1200" b="0" i="0" u="none" strike="noStrike" cap="none" dirty="0">
                <a:solidFill>
                  <a:schemeClr val="dk1"/>
                </a:solidFill>
                <a:latin typeface="Calibri"/>
                <a:ea typeface="Calibri"/>
                <a:cs typeface="Calibri"/>
                <a:sym typeface="Calibri"/>
              </a:rPr>
              <a:t>その中で、特に人件費の占める割合は</a:t>
            </a:r>
            <a:r>
              <a:rPr lang="en-US" altLang="ja-JP" sz="1200" b="0" i="0" u="none" strike="noStrike" cap="none" dirty="0">
                <a:solidFill>
                  <a:schemeClr val="dk1"/>
                </a:solidFill>
                <a:latin typeface="Calibri"/>
                <a:ea typeface="Calibri"/>
                <a:cs typeface="Calibri"/>
                <a:sym typeface="Calibri"/>
              </a:rPr>
              <a:t>40%</a:t>
            </a:r>
            <a:r>
              <a:rPr lang="ja-JP" altLang="en-US" sz="1200" b="0" i="0" u="none" strike="noStrike" cap="none" dirty="0">
                <a:solidFill>
                  <a:schemeClr val="dk1"/>
                </a:solidFill>
                <a:latin typeface="Calibri"/>
                <a:ea typeface="Calibri"/>
                <a:cs typeface="Calibri"/>
                <a:sym typeface="Calibri"/>
              </a:rPr>
              <a:t>とも言われており</a:t>
            </a:r>
            <a:r>
              <a:rPr lang="en-US" altLang="ja-JP" sz="1200" b="0" i="0" u="none" strike="noStrike" cap="none" dirty="0">
                <a:solidFill>
                  <a:schemeClr val="dk1"/>
                </a:solidFill>
                <a:latin typeface="Calibri"/>
                <a:ea typeface="Calibri"/>
                <a:cs typeface="Calibri"/>
                <a:sym typeface="Calibri"/>
              </a:rPr>
              <a:t>, </a:t>
            </a:r>
            <a:r>
              <a:rPr lang="ja-JP" altLang="en-US" sz="1200" b="0" i="0" u="none" strike="noStrike" cap="none" dirty="0">
                <a:solidFill>
                  <a:schemeClr val="dk1"/>
                </a:solidFill>
                <a:latin typeface="Calibri"/>
                <a:ea typeface="Calibri"/>
                <a:cs typeface="Calibri"/>
                <a:sym typeface="Calibri"/>
              </a:rPr>
              <a:t>適切なスタッフ数によるシフト管理が必要となる</a:t>
            </a:r>
            <a:r>
              <a:rPr lang="en-US" altLang="ja-JP" sz="1200" b="0" i="0" u="none" strike="noStrike" cap="none" dirty="0">
                <a:solidFill>
                  <a:schemeClr val="dk1"/>
                </a:solidFill>
                <a:latin typeface="Calibri"/>
                <a:ea typeface="Calibri"/>
                <a:cs typeface="Calibri"/>
                <a:sym typeface="Calibri"/>
              </a:rPr>
              <a:t>. </a:t>
            </a:r>
          </a:p>
          <a:p>
            <a:pPr marL="0" marR="0" lvl="0" indent="0" algn="l" rtl="0">
              <a:spcBef>
                <a:spcPts val="0"/>
              </a:spcBef>
              <a:spcAft>
                <a:spcPts val="0"/>
              </a:spcAft>
              <a:buNone/>
            </a:pPr>
            <a:r>
              <a:rPr lang="ja-JP" altLang="en-US" sz="1200" b="0" i="0" u="none" strike="noStrike" cap="none" dirty="0">
                <a:solidFill>
                  <a:schemeClr val="dk1"/>
                </a:solidFill>
                <a:latin typeface="Calibri"/>
                <a:ea typeface="Calibri"/>
                <a:cs typeface="Calibri"/>
                <a:sym typeface="Calibri"/>
              </a:rPr>
              <a:t>シフト管理には短期、中期の来店人数予測は重要な課題であり、日次レベルでの来店人数を分析します。</a:t>
            </a:r>
            <a:endParaRPr lang="en-US" altLang="ja-JP" sz="1200" b="0" i="0" u="none" strike="noStrike" cap="none" dirty="0">
              <a:solidFill>
                <a:schemeClr val="dk1"/>
              </a:solidFill>
              <a:latin typeface="Calibri"/>
              <a:ea typeface="Calibri"/>
              <a:cs typeface="Calibri"/>
              <a:sym typeface="Calibri"/>
            </a:endParaRPr>
          </a:p>
        </p:txBody>
      </p:sp>
      <p:sp>
        <p:nvSpPr>
          <p:cNvPr id="69" name="Shape 69"/>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altLang="ja-JP"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079565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79768" y="4777194"/>
            <a:ext cx="5438140" cy="3908614"/>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93" name="Shape 193"/>
          <p:cNvSpPr>
            <a:spLocks noGrp="1" noRot="1" noChangeAspect="1"/>
          </p:cNvSpPr>
          <p:nvPr>
            <p:ph type="sldImg" idx="2"/>
          </p:nvPr>
        </p:nvSpPr>
        <p:spPr>
          <a:xfrm>
            <a:off x="1166813" y="1241425"/>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04436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679768" y="4777194"/>
            <a:ext cx="5438140" cy="3908614"/>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99" name="Shape 199"/>
          <p:cNvSpPr>
            <a:spLocks noGrp="1" noRot="1" noChangeAspect="1"/>
          </p:cNvSpPr>
          <p:nvPr>
            <p:ph type="sldImg" idx="2"/>
          </p:nvPr>
        </p:nvSpPr>
        <p:spPr>
          <a:xfrm>
            <a:off x="1166813" y="1241425"/>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38389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txBox="1">
            <a:spLocks noGrp="1"/>
          </p:cNvSpPr>
          <p:nvPr>
            <p:ph type="body" idx="1"/>
          </p:nvPr>
        </p:nvSpPr>
        <p:spPr>
          <a:xfrm>
            <a:off x="679768" y="4777194"/>
            <a:ext cx="5438140" cy="3908614"/>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05" name="Shape 205"/>
          <p:cNvSpPr>
            <a:spLocks noGrp="1" noRot="1" noChangeAspect="1"/>
          </p:cNvSpPr>
          <p:nvPr>
            <p:ph type="sldImg" idx="2"/>
          </p:nvPr>
        </p:nvSpPr>
        <p:spPr>
          <a:xfrm>
            <a:off x="1166813" y="1241425"/>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26581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txBox="1">
            <a:spLocks noGrp="1"/>
          </p:cNvSpPr>
          <p:nvPr>
            <p:ph type="body" idx="1"/>
          </p:nvPr>
        </p:nvSpPr>
        <p:spPr>
          <a:xfrm>
            <a:off x="679768" y="4777194"/>
            <a:ext cx="5438140" cy="3908614"/>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17" name="Shape 217"/>
          <p:cNvSpPr>
            <a:spLocks noGrp="1" noRot="1" noChangeAspect="1"/>
          </p:cNvSpPr>
          <p:nvPr>
            <p:ph type="sldImg" idx="2"/>
          </p:nvPr>
        </p:nvSpPr>
        <p:spPr>
          <a:xfrm>
            <a:off x="1166813" y="1241425"/>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4026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1166813" y="1241425"/>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79768" y="4777194"/>
            <a:ext cx="5438140" cy="3908777"/>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225" name="Shape 225"/>
          <p:cNvSpPr txBox="1">
            <a:spLocks noGrp="1"/>
          </p:cNvSpPr>
          <p:nvPr>
            <p:ph type="sldNum" idx="12"/>
          </p:nvPr>
        </p:nvSpPr>
        <p:spPr>
          <a:xfrm>
            <a:off x="3850443" y="9428583"/>
            <a:ext cx="2945659" cy="49796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ltLang="ja-JP"/>
              <a:t>28</a:t>
            </a:fld>
            <a:endParaRPr/>
          </a:p>
        </p:txBody>
      </p:sp>
    </p:spTree>
    <p:extLst>
      <p:ext uri="{BB962C8B-B14F-4D97-AF65-F5344CB8AC3E}">
        <p14:creationId xmlns:p14="http://schemas.microsoft.com/office/powerpoint/2010/main" val="38383085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1166813" y="1241425"/>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7" name="Shape 237"/>
          <p:cNvSpPr txBox="1">
            <a:spLocks noGrp="1"/>
          </p:cNvSpPr>
          <p:nvPr>
            <p:ph type="body" idx="1"/>
          </p:nvPr>
        </p:nvSpPr>
        <p:spPr>
          <a:xfrm>
            <a:off x="679768" y="4777194"/>
            <a:ext cx="5438140" cy="3908777"/>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endParaRPr dirty="0"/>
          </a:p>
          <a:p>
            <a:pPr marL="0" lvl="0" indent="0" rtl="0">
              <a:spcBef>
                <a:spcPts val="0"/>
              </a:spcBef>
              <a:spcAft>
                <a:spcPts val="0"/>
              </a:spcAft>
              <a:buNone/>
            </a:pPr>
            <a:endParaRPr dirty="0"/>
          </a:p>
        </p:txBody>
      </p:sp>
      <p:sp>
        <p:nvSpPr>
          <p:cNvPr id="238" name="Shape 238"/>
          <p:cNvSpPr txBox="1">
            <a:spLocks noGrp="1"/>
          </p:cNvSpPr>
          <p:nvPr>
            <p:ph type="sldNum" idx="12"/>
          </p:nvPr>
        </p:nvSpPr>
        <p:spPr>
          <a:xfrm>
            <a:off x="3850443" y="9428583"/>
            <a:ext cx="2945659" cy="497960"/>
          </a:xfrm>
          <a:prstGeom prst="rect">
            <a:avLst/>
          </a:prstGeom>
        </p:spPr>
        <p:txBody>
          <a:bodyPr spcFirstLastPara="1" wrap="square" lIns="91425" tIns="45700" rIns="91425" bIns="45700" anchor="b" anchorCtr="0">
            <a:noAutofit/>
          </a:bodyPr>
          <a:lstStyle/>
          <a:p>
            <a:pPr marL="0" lvl="0" indent="0" rtl="0">
              <a:spcBef>
                <a:spcPts val="0"/>
              </a:spcBef>
              <a:spcAft>
                <a:spcPts val="0"/>
              </a:spcAft>
              <a:buNone/>
            </a:pPr>
            <a:fld id="{00000000-1234-1234-1234-123412341234}" type="slidenum">
              <a:rPr lang="en-US" altLang="ja-JP"/>
              <a:t>29</a:t>
            </a:fld>
            <a:endParaRPr/>
          </a:p>
        </p:txBody>
      </p:sp>
    </p:spTree>
    <p:extLst>
      <p:ext uri="{BB962C8B-B14F-4D97-AF65-F5344CB8AC3E}">
        <p14:creationId xmlns:p14="http://schemas.microsoft.com/office/powerpoint/2010/main" val="18783960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1166813" y="1241425"/>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79768" y="4777194"/>
            <a:ext cx="5438140" cy="3908777"/>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51" name="Shape 251"/>
          <p:cNvSpPr txBox="1">
            <a:spLocks noGrp="1"/>
          </p:cNvSpPr>
          <p:nvPr>
            <p:ph type="sldNum" idx="12"/>
          </p:nvPr>
        </p:nvSpPr>
        <p:spPr>
          <a:xfrm>
            <a:off x="3850443" y="9428583"/>
            <a:ext cx="2945659" cy="49796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ltLang="ja-JP"/>
              <a:t>30</a:t>
            </a:fld>
            <a:endParaRPr/>
          </a:p>
        </p:txBody>
      </p:sp>
    </p:spTree>
    <p:extLst>
      <p:ext uri="{BB962C8B-B14F-4D97-AF65-F5344CB8AC3E}">
        <p14:creationId xmlns:p14="http://schemas.microsoft.com/office/powerpoint/2010/main" val="1830873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1166813" y="1241425"/>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79768" y="4777194"/>
            <a:ext cx="5438140" cy="3908777"/>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58" name="Shape 258"/>
          <p:cNvSpPr txBox="1">
            <a:spLocks noGrp="1"/>
          </p:cNvSpPr>
          <p:nvPr>
            <p:ph type="sldNum" idx="12"/>
          </p:nvPr>
        </p:nvSpPr>
        <p:spPr>
          <a:xfrm>
            <a:off x="3850443" y="9428583"/>
            <a:ext cx="2945659" cy="49796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ltLang="ja-JP"/>
              <a:t>31</a:t>
            </a:fld>
            <a:endParaRPr/>
          </a:p>
        </p:txBody>
      </p:sp>
    </p:spTree>
    <p:extLst>
      <p:ext uri="{BB962C8B-B14F-4D97-AF65-F5344CB8AC3E}">
        <p14:creationId xmlns:p14="http://schemas.microsoft.com/office/powerpoint/2010/main" val="18037401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1166813" y="1241425"/>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679768" y="4777194"/>
            <a:ext cx="5438140" cy="3908777"/>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65" name="Shape 265"/>
          <p:cNvSpPr txBox="1">
            <a:spLocks noGrp="1"/>
          </p:cNvSpPr>
          <p:nvPr>
            <p:ph type="sldNum" idx="12"/>
          </p:nvPr>
        </p:nvSpPr>
        <p:spPr>
          <a:xfrm>
            <a:off x="3850443" y="9428583"/>
            <a:ext cx="2945659" cy="49796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ltLang="ja-JP"/>
              <a:t>32</a:t>
            </a:fld>
            <a:endParaRPr/>
          </a:p>
        </p:txBody>
      </p:sp>
    </p:spTree>
    <p:extLst>
      <p:ext uri="{BB962C8B-B14F-4D97-AF65-F5344CB8AC3E}">
        <p14:creationId xmlns:p14="http://schemas.microsoft.com/office/powerpoint/2010/main" val="14783836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Shape 271"/>
          <p:cNvSpPr>
            <a:spLocks noGrp="1" noRot="1" noChangeAspect="1"/>
          </p:cNvSpPr>
          <p:nvPr>
            <p:ph type="sldImg" idx="2"/>
          </p:nvPr>
        </p:nvSpPr>
        <p:spPr>
          <a:xfrm>
            <a:off x="1166813" y="1241425"/>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2" name="Shape 272"/>
          <p:cNvSpPr txBox="1">
            <a:spLocks noGrp="1"/>
          </p:cNvSpPr>
          <p:nvPr>
            <p:ph type="body" idx="1"/>
          </p:nvPr>
        </p:nvSpPr>
        <p:spPr>
          <a:xfrm>
            <a:off x="679768" y="4777194"/>
            <a:ext cx="5438140" cy="3908777"/>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273" name="Shape 273"/>
          <p:cNvSpPr txBox="1">
            <a:spLocks noGrp="1"/>
          </p:cNvSpPr>
          <p:nvPr>
            <p:ph type="sldNum" idx="12"/>
          </p:nvPr>
        </p:nvSpPr>
        <p:spPr>
          <a:xfrm>
            <a:off x="3850443" y="9428583"/>
            <a:ext cx="2945659" cy="49796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ltLang="ja-JP"/>
              <a:t>34</a:t>
            </a:fld>
            <a:endParaRPr/>
          </a:p>
        </p:txBody>
      </p:sp>
    </p:spTree>
    <p:extLst>
      <p:ext uri="{BB962C8B-B14F-4D97-AF65-F5344CB8AC3E}">
        <p14:creationId xmlns:p14="http://schemas.microsoft.com/office/powerpoint/2010/main" val="3145460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b="0" i="0" u="none" strike="noStrike" cap="none" dirty="0">
                <a:solidFill>
                  <a:schemeClr val="dk1"/>
                </a:solidFill>
                <a:effectLst/>
                <a:latin typeface="Calibri"/>
                <a:ea typeface="Calibri"/>
                <a:cs typeface="Calibri"/>
                <a:sym typeface="Calibri"/>
              </a:rPr>
              <a:t>各店舗</a:t>
            </a:r>
            <a:r>
              <a:rPr lang="en-US" altLang="ja-JP" sz="1200" b="0" i="0" u="none" strike="noStrike" cap="none" dirty="0">
                <a:solidFill>
                  <a:schemeClr val="dk1"/>
                </a:solidFill>
                <a:effectLst/>
                <a:latin typeface="Calibri"/>
                <a:ea typeface="Calibri"/>
                <a:cs typeface="Calibri"/>
                <a:sym typeface="Calibri"/>
              </a:rPr>
              <a:t>, </a:t>
            </a:r>
            <a:r>
              <a:rPr lang="ja-JP" altLang="en-US" sz="1200" b="0" i="0" u="none" strike="noStrike" cap="none" dirty="0">
                <a:solidFill>
                  <a:schemeClr val="dk1"/>
                </a:solidFill>
                <a:effectLst/>
                <a:latin typeface="Calibri"/>
                <a:ea typeface="Calibri"/>
                <a:cs typeface="Calibri"/>
                <a:sym typeface="Calibri"/>
              </a:rPr>
              <a:t>曜日ごとのスタッフの稼働率を表します。スタッフの稼働率は１日の来店人数を１日の出勤スタッフ数で割ったものです。　図中の青線は</a:t>
            </a:r>
            <a:r>
              <a:rPr lang="en-US" altLang="ja-JP" sz="1200" b="0" i="0" u="none" strike="noStrike" cap="none" dirty="0">
                <a:solidFill>
                  <a:schemeClr val="dk1"/>
                </a:solidFill>
                <a:effectLst/>
                <a:latin typeface="Calibri"/>
                <a:ea typeface="Calibri"/>
                <a:cs typeface="Calibri"/>
                <a:sym typeface="Calibri"/>
              </a:rPr>
              <a:t>95%</a:t>
            </a:r>
            <a:r>
              <a:rPr lang="ja-JP" altLang="en-US" sz="1200" b="0" i="0" u="none" strike="noStrike" cap="none" dirty="0">
                <a:solidFill>
                  <a:schemeClr val="dk1"/>
                </a:solidFill>
                <a:effectLst/>
                <a:latin typeface="Calibri"/>
                <a:ea typeface="Calibri"/>
                <a:cs typeface="Calibri"/>
                <a:sym typeface="Calibri"/>
              </a:rPr>
              <a:t>信頼区間を表し、青点が平均値を表します。平均値で見ると</a:t>
            </a:r>
            <a:r>
              <a:rPr lang="en-US" altLang="ja-JP" sz="1200" b="0" i="0" u="none" strike="noStrike" cap="none" dirty="0">
                <a:solidFill>
                  <a:schemeClr val="dk1"/>
                </a:solidFill>
                <a:effectLst/>
                <a:latin typeface="Calibri"/>
                <a:ea typeface="Calibri"/>
                <a:cs typeface="Calibri"/>
                <a:sym typeface="Calibri"/>
              </a:rPr>
              <a:t>, </a:t>
            </a:r>
            <a:r>
              <a:rPr lang="ja-JP" altLang="en-US" sz="1200" b="0" i="0" u="none" strike="noStrike" cap="none" dirty="0">
                <a:solidFill>
                  <a:schemeClr val="dk1"/>
                </a:solidFill>
                <a:effectLst/>
                <a:latin typeface="Calibri"/>
                <a:ea typeface="Calibri"/>
                <a:cs typeface="Calibri"/>
                <a:sym typeface="Calibri"/>
              </a:rPr>
              <a:t>表参道店が高く</a:t>
            </a:r>
            <a:r>
              <a:rPr lang="en-US" altLang="ja-JP" sz="1200" b="0" i="0" u="none" strike="noStrike" cap="none" dirty="0">
                <a:solidFill>
                  <a:schemeClr val="dk1"/>
                </a:solidFill>
                <a:effectLst/>
                <a:latin typeface="Calibri"/>
                <a:ea typeface="Calibri"/>
                <a:cs typeface="Calibri"/>
                <a:sym typeface="Calibri"/>
              </a:rPr>
              <a:t>, </a:t>
            </a:r>
            <a:r>
              <a:rPr lang="ja-JP" altLang="en-US" sz="1200" b="0" i="0" u="none" strike="noStrike" cap="none" dirty="0">
                <a:solidFill>
                  <a:schemeClr val="dk1"/>
                </a:solidFill>
                <a:effectLst/>
                <a:latin typeface="Calibri"/>
                <a:ea typeface="Calibri"/>
                <a:cs typeface="Calibri"/>
                <a:sym typeface="Calibri"/>
              </a:rPr>
              <a:t>吉祥寺店が低いことがわかる</a:t>
            </a:r>
            <a:r>
              <a:rPr lang="en-US" altLang="ja-JP" sz="1200" b="0" i="0" u="none" strike="noStrike" cap="none" dirty="0">
                <a:solidFill>
                  <a:schemeClr val="dk1"/>
                </a:solidFill>
                <a:effectLst/>
                <a:latin typeface="Calibri"/>
                <a:ea typeface="Calibri"/>
                <a:cs typeface="Calibri"/>
                <a:sym typeface="Calibri"/>
              </a:rPr>
              <a:t>. </a:t>
            </a:r>
            <a:r>
              <a:rPr lang="ja-JP" altLang="en-US" sz="1200" b="0" i="0" u="none" strike="noStrike" cap="none" dirty="0">
                <a:solidFill>
                  <a:schemeClr val="dk1"/>
                </a:solidFill>
                <a:effectLst/>
                <a:latin typeface="Calibri"/>
                <a:ea typeface="Calibri"/>
                <a:cs typeface="Calibri"/>
                <a:sym typeface="Calibri"/>
              </a:rPr>
              <a:t>曜日ごとの稼働率がことなることから、より正確に必要なスタッフ数を考える必要があります。</a:t>
            </a:r>
            <a:r>
              <a:rPr lang="en-US" altLang="ja-JP" sz="1200" b="0" i="0" u="none" strike="noStrike" cap="none" dirty="0">
                <a:solidFill>
                  <a:schemeClr val="dk1"/>
                </a:solidFill>
                <a:effectLst/>
                <a:latin typeface="Calibri"/>
                <a:ea typeface="Calibri"/>
                <a:cs typeface="Calibri"/>
                <a:sym typeface="Calibri"/>
              </a:rPr>
              <a:t>(</a:t>
            </a:r>
            <a:r>
              <a:rPr lang="ja-JP" altLang="en-US" sz="1200" b="0" i="0" u="none" strike="noStrike" cap="none" dirty="0">
                <a:solidFill>
                  <a:schemeClr val="dk1"/>
                </a:solidFill>
                <a:effectLst/>
                <a:latin typeface="Calibri"/>
                <a:ea typeface="Calibri"/>
                <a:cs typeface="Calibri"/>
                <a:sym typeface="Calibri"/>
              </a:rPr>
              <a:t>より稼働率を高める伸び代が存在している？？</a:t>
            </a:r>
            <a:r>
              <a:rPr lang="en-US" altLang="ja-JP" sz="1200" b="0" i="0" u="none" strike="noStrike" cap="none" dirty="0">
                <a:solidFill>
                  <a:schemeClr val="dk1"/>
                </a:solidFill>
                <a:effectLst/>
                <a:latin typeface="Calibri"/>
                <a:ea typeface="Calibri"/>
                <a:cs typeface="Calibri"/>
                <a:sym typeface="Calibri"/>
              </a:rPr>
              <a:t>) </a:t>
            </a:r>
            <a:endParaRPr lang="ja-JP" altLang="en-US" sz="1200" b="0" i="0" u="none" strike="noStrike" cap="none" dirty="0">
              <a:solidFill>
                <a:schemeClr val="dk1"/>
              </a:solidFill>
              <a:effectLst/>
              <a:latin typeface="Calibri"/>
              <a:ea typeface="Calibri"/>
              <a:cs typeface="Calibri"/>
              <a:sym typeface="Calibri"/>
            </a:endParaRPr>
          </a:p>
        </p:txBody>
      </p:sp>
      <p:sp>
        <p:nvSpPr>
          <p:cNvPr id="4" name="スライド番号プレースホルダー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048587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1166813" y="1241425"/>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0" name="Shape 280"/>
          <p:cNvSpPr txBox="1">
            <a:spLocks noGrp="1"/>
          </p:cNvSpPr>
          <p:nvPr>
            <p:ph type="body" idx="1"/>
          </p:nvPr>
        </p:nvSpPr>
        <p:spPr>
          <a:xfrm>
            <a:off x="679768" y="4777194"/>
            <a:ext cx="5438140" cy="3908777"/>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81" name="Shape 281"/>
          <p:cNvSpPr txBox="1">
            <a:spLocks noGrp="1"/>
          </p:cNvSpPr>
          <p:nvPr>
            <p:ph type="sldNum" idx="12"/>
          </p:nvPr>
        </p:nvSpPr>
        <p:spPr>
          <a:xfrm>
            <a:off x="3850443" y="9428583"/>
            <a:ext cx="2945659" cy="49796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ltLang="ja-JP"/>
              <a:t>35</a:t>
            </a:fld>
            <a:endParaRPr/>
          </a:p>
        </p:txBody>
      </p:sp>
    </p:spTree>
    <p:extLst>
      <p:ext uri="{BB962C8B-B14F-4D97-AF65-F5344CB8AC3E}">
        <p14:creationId xmlns:p14="http://schemas.microsoft.com/office/powerpoint/2010/main" val="34717028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a:spLocks noGrp="1" noRot="1" noChangeAspect="1"/>
          </p:cNvSpPr>
          <p:nvPr>
            <p:ph type="sldImg" idx="2"/>
          </p:nvPr>
        </p:nvSpPr>
        <p:spPr>
          <a:xfrm>
            <a:off x="1166813" y="1241425"/>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8" name="Shape 288"/>
          <p:cNvSpPr txBox="1">
            <a:spLocks noGrp="1"/>
          </p:cNvSpPr>
          <p:nvPr>
            <p:ph type="body" idx="1"/>
          </p:nvPr>
        </p:nvSpPr>
        <p:spPr>
          <a:xfrm>
            <a:off x="679768" y="4777194"/>
            <a:ext cx="5438140" cy="3908777"/>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89" name="Shape 289"/>
          <p:cNvSpPr txBox="1">
            <a:spLocks noGrp="1"/>
          </p:cNvSpPr>
          <p:nvPr>
            <p:ph type="sldNum" idx="12"/>
          </p:nvPr>
        </p:nvSpPr>
        <p:spPr>
          <a:xfrm>
            <a:off x="3850443" y="9428583"/>
            <a:ext cx="2945659" cy="49796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ltLang="ja-JP"/>
              <a:t>36</a:t>
            </a:fld>
            <a:endParaRPr/>
          </a:p>
        </p:txBody>
      </p:sp>
    </p:spTree>
    <p:extLst>
      <p:ext uri="{BB962C8B-B14F-4D97-AF65-F5344CB8AC3E}">
        <p14:creationId xmlns:p14="http://schemas.microsoft.com/office/powerpoint/2010/main" val="40012007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79768" y="4777194"/>
            <a:ext cx="5438140" cy="3908614"/>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ja-JP" altLang="en-US" dirty="0"/>
              <a:t>これなしにして次のふたつにしたほうがいい？</a:t>
            </a:r>
            <a:endParaRPr dirty="0"/>
          </a:p>
        </p:txBody>
      </p:sp>
      <p:sp>
        <p:nvSpPr>
          <p:cNvPr id="211" name="Shape 211"/>
          <p:cNvSpPr>
            <a:spLocks noGrp="1" noRot="1" noChangeAspect="1"/>
          </p:cNvSpPr>
          <p:nvPr>
            <p:ph type="sldImg" idx="2"/>
          </p:nvPr>
        </p:nvSpPr>
        <p:spPr>
          <a:xfrm>
            <a:off x="1166813" y="1241425"/>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88536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39</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09999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ヘアサロン店における来店人数予測に関する統計モデルを提案します。重回帰による要因の分解を行い、来店人数の変動がどの要因に由来するか非線形回帰モデルで表します</a:t>
            </a:r>
            <a:endParaRPr kumimoji="1" lang="en-US" altLang="ja-JP" dirty="0"/>
          </a:p>
          <a:p>
            <a:r>
              <a:rPr kumimoji="1" lang="ja-JP" altLang="en-US" dirty="0"/>
              <a:t>対数日時来店人数を</a:t>
            </a:r>
            <a:r>
              <a:rPr kumimoji="1" lang="en-US" altLang="ja-JP" dirty="0"/>
              <a:t>, </a:t>
            </a:r>
            <a:r>
              <a:rPr kumimoji="1" lang="ja-JP" altLang="en-US" dirty="0"/>
              <a:t>トレンド</a:t>
            </a:r>
            <a:r>
              <a:rPr kumimoji="1" lang="en-US" altLang="ja-JP" dirty="0"/>
              <a:t>, </a:t>
            </a:r>
            <a:r>
              <a:rPr kumimoji="1" lang="ja-JP" altLang="en-US" dirty="0"/>
              <a:t>季節周期</a:t>
            </a:r>
            <a:r>
              <a:rPr kumimoji="1" lang="en-US" altLang="ja-JP" dirty="0"/>
              <a:t>, </a:t>
            </a:r>
            <a:r>
              <a:rPr kumimoji="1" lang="ja-JP" altLang="en-US" dirty="0"/>
              <a:t>祝日効果</a:t>
            </a:r>
            <a:r>
              <a:rPr kumimoji="1" lang="en-US" altLang="ja-JP" dirty="0"/>
              <a:t>, </a:t>
            </a:r>
            <a:r>
              <a:rPr kumimoji="1" lang="ja-JP" altLang="en-US" dirty="0"/>
              <a:t>降水量</a:t>
            </a:r>
            <a:r>
              <a:rPr kumimoji="1" lang="en-US" altLang="ja-JP" dirty="0"/>
              <a:t>, </a:t>
            </a:r>
            <a:r>
              <a:rPr kumimoji="1" lang="ja-JP" altLang="en-US" dirty="0"/>
              <a:t>を用いて表す</a:t>
            </a:r>
            <a:r>
              <a:rPr kumimoji="1" lang="en-US" altLang="ja-JP" dirty="0"/>
              <a:t>. </a:t>
            </a:r>
            <a:r>
              <a:rPr kumimoji="1" lang="ja-JP" altLang="en-US" dirty="0"/>
              <a:t>モデル式にノイズとして撹乱項を加える</a:t>
            </a:r>
            <a:r>
              <a:rPr kumimoji="1" lang="en-US" altLang="ja-JP" dirty="0"/>
              <a:t>. </a:t>
            </a:r>
          </a:p>
          <a:p>
            <a:r>
              <a:rPr kumimoji="1" lang="ja-JP" altLang="en-US" dirty="0"/>
              <a:t>降水量において対数を取る理由は、降雨量よりも、降雨の有無が関係していると考えたからです。</a:t>
            </a:r>
            <a:endParaRPr kumimoji="1" lang="en-US" altLang="ja-JP" dirty="0"/>
          </a:p>
          <a:p>
            <a:endParaRPr kumimoji="1" lang="ja-JP" altLang="en-US" dirty="0"/>
          </a:p>
        </p:txBody>
      </p:sp>
      <p:sp>
        <p:nvSpPr>
          <p:cNvPr id="4" name="スライド番号プレースホルダー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4</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12693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モデル式におけるトレンドは成長</a:t>
            </a:r>
            <a:r>
              <a:rPr kumimoji="1" lang="en-US" altLang="ja-JP" dirty="0"/>
              <a:t>, </a:t>
            </a:r>
            <a:r>
              <a:rPr kumimoji="1" lang="ja-JP" altLang="en-US" dirty="0"/>
              <a:t>ベースラインを表すロジスティック関数を仮定する</a:t>
            </a:r>
            <a:r>
              <a:rPr kumimoji="1" lang="en-US" altLang="ja-JP" dirty="0"/>
              <a:t>. </a:t>
            </a:r>
            <a:r>
              <a:rPr kumimoji="1" lang="ja-JP" altLang="en-US" dirty="0"/>
              <a:t>式中の</a:t>
            </a:r>
            <a:r>
              <a:rPr kumimoji="1" lang="en-US" altLang="ja-JP" dirty="0"/>
              <a:t>C</a:t>
            </a:r>
            <a:r>
              <a:rPr kumimoji="1" lang="ja-JP" altLang="en-US" dirty="0"/>
              <a:t>は成長上限を表し</a:t>
            </a:r>
            <a:r>
              <a:rPr kumimoji="1" lang="en-US" altLang="ja-JP" dirty="0"/>
              <a:t>, k</a:t>
            </a:r>
            <a:r>
              <a:rPr kumimoji="1" lang="ja-JP" altLang="en-US" dirty="0"/>
              <a:t>は成長率パラメータ</a:t>
            </a:r>
            <a:r>
              <a:rPr kumimoji="1" lang="en-US" altLang="ja-JP" dirty="0"/>
              <a:t>, m</a:t>
            </a:r>
            <a:r>
              <a:rPr kumimoji="1" lang="ja-JP" altLang="en-US" dirty="0"/>
              <a:t>はオフセットパラメータを表す</a:t>
            </a:r>
            <a:r>
              <a:rPr kumimoji="1" lang="en-US" altLang="ja-JP" dirty="0"/>
              <a:t>. </a:t>
            </a:r>
            <a:r>
              <a:rPr kumimoji="1" lang="ja-JP" altLang="en-US" dirty="0"/>
              <a:t>指数部が</a:t>
            </a:r>
            <a:r>
              <a:rPr kumimoji="1" lang="en-US" altLang="ja-JP" dirty="0"/>
              <a:t>0</a:t>
            </a:r>
            <a:r>
              <a:rPr kumimoji="1" lang="ja-JP" altLang="en-US" dirty="0"/>
              <a:t>に近づくとき成長上限</a:t>
            </a:r>
            <a:r>
              <a:rPr kumimoji="1" lang="en-US" altLang="ja-JP" dirty="0"/>
              <a:t>C</a:t>
            </a:r>
            <a:r>
              <a:rPr kumimoji="1" lang="ja-JP" altLang="en-US" dirty="0"/>
              <a:t>の値をとり、飽和成長に対応している。</a:t>
            </a:r>
            <a:endParaRPr kumimoji="1" lang="en-US" altLang="ja-JP" dirty="0"/>
          </a:p>
        </p:txBody>
      </p:sp>
      <p:sp>
        <p:nvSpPr>
          <p:cNvPr id="4" name="スライド番号プレースホルダー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5</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27150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a:t>
            </a:r>
            <a:r>
              <a:rPr kumimoji="1" lang="ja-JP" altLang="en-US" dirty="0"/>
              <a:t>つのロジスティック関数で表すのは現実的でないので、複数の変化点を導入する。変化点モデルについては、</a:t>
            </a:r>
            <a:r>
              <a:rPr kumimoji="1" lang="en-US" altLang="ja-JP" dirty="0" err="1"/>
              <a:t>a_i</a:t>
            </a:r>
            <a:r>
              <a:rPr kumimoji="1" lang="en-US" altLang="ja-JP" dirty="0"/>
              <a:t>(t)</a:t>
            </a:r>
            <a:r>
              <a:rPr kumimoji="1" lang="ja-JP" altLang="en-US" dirty="0"/>
              <a:t>は</a:t>
            </a:r>
            <a:r>
              <a:rPr kumimoji="1" lang="en-US" altLang="ja-JP" dirty="0"/>
              <a:t>t</a:t>
            </a:r>
            <a:r>
              <a:rPr kumimoji="1" lang="ja-JP" altLang="en-US" dirty="0"/>
              <a:t>がある変化点のあとだと</a:t>
            </a:r>
            <a:r>
              <a:rPr kumimoji="1" lang="en-US" altLang="ja-JP" dirty="0"/>
              <a:t>1</a:t>
            </a:r>
            <a:r>
              <a:rPr kumimoji="1" lang="ja-JP" altLang="en-US" dirty="0"/>
              <a:t>となり</a:t>
            </a:r>
            <a:r>
              <a:rPr kumimoji="1" lang="en-US" altLang="ja-JP" dirty="0"/>
              <a:t>, </a:t>
            </a:r>
            <a:r>
              <a:rPr kumimoji="1" lang="ja-JP" altLang="en-US" dirty="0"/>
              <a:t>その前では</a:t>
            </a:r>
            <a:r>
              <a:rPr kumimoji="1" lang="en-US" altLang="ja-JP" dirty="0"/>
              <a:t>0</a:t>
            </a:r>
            <a:r>
              <a:rPr kumimoji="1" lang="ja-JP" altLang="en-US" dirty="0"/>
              <a:t>となることで</a:t>
            </a:r>
            <a:r>
              <a:rPr kumimoji="1" lang="en-US" altLang="ja-JP" dirty="0"/>
              <a:t>, a(t),delta</a:t>
            </a:r>
            <a:r>
              <a:rPr kumimoji="1" lang="ja-JP" altLang="en-US" dirty="0"/>
              <a:t>の内積において、任意の実数の</a:t>
            </a:r>
            <a:r>
              <a:rPr kumimoji="1" lang="en-US" altLang="ja-JP" dirty="0" err="1"/>
              <a:t>delta_i</a:t>
            </a:r>
            <a:r>
              <a:rPr kumimoji="1" lang="ja-JP" altLang="en-US" dirty="0"/>
              <a:t>を加算することができ、様々なトレンドをつかむことができる。</a:t>
            </a:r>
            <a:endParaRPr kumimoji="1" lang="en-US" altLang="ja-JP" dirty="0"/>
          </a:p>
        </p:txBody>
      </p:sp>
      <p:sp>
        <p:nvSpPr>
          <p:cNvPr id="4" name="スライド番号プレースホルダー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6</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6204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2N</a:t>
            </a:r>
            <a:r>
              <a:rPr kumimoji="1" lang="ja-JP" altLang="en-US" dirty="0"/>
              <a:t>個の三角関数を重ね合わせることで周期性を表現する</a:t>
            </a:r>
            <a:r>
              <a:rPr kumimoji="1" lang="en-US" altLang="ja-JP" dirty="0"/>
              <a:t>. </a:t>
            </a:r>
            <a:r>
              <a:rPr kumimoji="1" lang="ja-JP" altLang="en-US" dirty="0"/>
              <a:t>年周期には</a:t>
            </a:r>
            <a:r>
              <a:rPr kumimoji="1" lang="en-US" altLang="ja-JP" dirty="0"/>
              <a:t>, n=10, p=365, </a:t>
            </a:r>
            <a:r>
              <a:rPr kumimoji="1" lang="ja-JP" altLang="en-US" dirty="0"/>
              <a:t>週周期には</a:t>
            </a:r>
            <a:r>
              <a:rPr kumimoji="1" lang="en-US" altLang="ja-JP" dirty="0"/>
              <a:t>n=3, p=7</a:t>
            </a:r>
            <a:r>
              <a:rPr kumimoji="1" lang="ja-JP" altLang="en-US" dirty="0"/>
              <a:t>とする先行研究を元に設定した</a:t>
            </a:r>
            <a:r>
              <a:rPr kumimoji="1" lang="en-US" altLang="ja-JP" dirty="0"/>
              <a:t>. </a:t>
            </a:r>
            <a:endParaRPr kumimoji="1" lang="ja-JP" altLang="en-US" dirty="0"/>
          </a:p>
        </p:txBody>
      </p:sp>
      <p:sp>
        <p:nvSpPr>
          <p:cNvPr id="4" name="スライド番号プレースホルダー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7</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31529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8</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69032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9</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81587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bg>
      <p:bgRef idx="1001">
        <a:schemeClr val="bg1"/>
      </p:bgRef>
    </p:bg>
    <p:spTree>
      <p:nvGrpSpPr>
        <p:cNvPr id="1" name=""/>
        <p:cNvGrpSpPr/>
        <p:nvPr/>
      </p:nvGrpSpPr>
      <p:grpSpPr>
        <a:xfrm>
          <a:off x="0" y="0"/>
          <a:ext cx="0" cy="0"/>
          <a:chOff x="0" y="0"/>
          <a:chExt cx="0" cy="0"/>
        </a:xfrm>
      </p:grpSpPr>
      <p:grpSp>
        <p:nvGrpSpPr>
          <p:cNvPr id="10" name="グループ 9"/>
          <p:cNvGrpSpPr/>
          <p:nvPr/>
        </p:nvGrpSpPr>
        <p:grpSpPr>
          <a:xfrm>
            <a:off x="0" y="6208894"/>
            <a:ext cx="9144000" cy="649106"/>
            <a:chOff x="0" y="6208894"/>
            <a:chExt cx="12192000" cy="649106"/>
          </a:xfrm>
        </p:grpSpPr>
        <p:sp>
          <p:nvSpPr>
            <p:cNvPr id="2" name="長方形 1"/>
            <p:cNvSpPr/>
            <p:nvPr/>
          </p:nvSpPr>
          <p:spPr>
            <a:xfrm>
              <a:off x="3048" y="6220178"/>
              <a:ext cx="12188952" cy="637822"/>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rtl="0"/>
              <a:endParaRPr lang="ja-JP" altLang="en-US" sz="1350" noProof="0" dirty="0">
                <a:latin typeface="+mn-ea"/>
                <a:ea typeface="+mn-ea"/>
              </a:endParaRPr>
            </a:p>
          </p:txBody>
        </p:sp>
        <p:cxnSp>
          <p:nvCxnSpPr>
            <p:cNvPr id="7" name="直線​​コネクタ 6"/>
            <p:cNvCxnSpPr/>
            <p:nvPr/>
          </p:nvCxnSpPr>
          <p:spPr>
            <a:xfrm>
              <a:off x="0" y="6208894"/>
              <a:ext cx="12192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5" name="直線​​コネクタ 4"/>
          <p:cNvCxnSpPr/>
          <p:nvPr/>
        </p:nvCxnSpPr>
        <p:spPr>
          <a:xfrm flipV="1">
            <a:off x="2286" y="5937956"/>
            <a:ext cx="6181" cy="56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V="1">
            <a:off x="2286" y="5937956"/>
            <a:ext cx="6181" cy="5644"/>
          </a:xfrm>
          <a:prstGeom prst="line">
            <a:avLst/>
          </a:prstGeom>
        </p:spPr>
        <p:style>
          <a:lnRef idx="1">
            <a:schemeClr val="accent1"/>
          </a:lnRef>
          <a:fillRef idx="0">
            <a:schemeClr val="accent1"/>
          </a:fillRef>
          <a:effectRef idx="0">
            <a:schemeClr val="accent1"/>
          </a:effectRef>
          <a:fontRef idx="minor">
            <a:schemeClr val="tx1"/>
          </a:fontRef>
        </p:style>
      </p:cxnSp>
      <p:sp>
        <p:nvSpPr>
          <p:cNvPr id="9" name="タイトル 8"/>
          <p:cNvSpPr>
            <a:spLocks noGrp="1"/>
          </p:cNvSpPr>
          <p:nvPr>
            <p:ph type="ctrTitle"/>
          </p:nvPr>
        </p:nvSpPr>
        <p:spPr>
          <a:xfrm>
            <a:off x="533400" y="1371600"/>
            <a:ext cx="7851648" cy="1828800"/>
          </a:xfrm>
          <a:ln>
            <a:noFill/>
          </a:ln>
        </p:spPr>
        <p:txBody>
          <a:bodyPr vert="horz" tIns="0" rIns="18288" bIns="0" rtlCol="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4200" b="1">
                <a:ln>
                  <a:noFill/>
                </a:ln>
                <a:solidFill>
                  <a:schemeClr val="tx2"/>
                </a:solidFill>
                <a:effectLst/>
                <a:latin typeface="+mn-ea"/>
                <a:ea typeface="+mn-ea"/>
                <a:cs typeface="+mj-cs"/>
              </a:defRPr>
            </a:lvl1pPr>
          </a:lstStyle>
          <a:p>
            <a:pPr rtl="0"/>
            <a:r>
              <a:rPr lang="ja-JP" altLang="en-US" noProof="0"/>
              <a:t>マスター タイトルの書式設定</a:t>
            </a:r>
            <a:endParaRPr kumimoji="0" lang="ja-JP" altLang="en-US" noProof="0" dirty="0"/>
          </a:p>
        </p:txBody>
      </p:sp>
      <p:sp>
        <p:nvSpPr>
          <p:cNvPr id="17" name="サブタイトル 16"/>
          <p:cNvSpPr>
            <a:spLocks noGrp="1"/>
          </p:cNvSpPr>
          <p:nvPr>
            <p:ph type="subTitle" idx="1"/>
          </p:nvPr>
        </p:nvSpPr>
        <p:spPr>
          <a:xfrm>
            <a:off x="533400" y="3228536"/>
            <a:ext cx="7854696" cy="1752600"/>
          </a:xfrm>
        </p:spPr>
        <p:txBody>
          <a:bodyPr lIns="0" rIns="18288" rtlCol="0"/>
          <a:lstStyle>
            <a:lvl1pPr marL="0" marR="34290" indent="0" algn="r">
              <a:buNone/>
              <a:defRPr>
                <a:solidFill>
                  <a:schemeClr val="tx1"/>
                </a:solidFill>
                <a:latin typeface="+mn-ea"/>
                <a:ea typeface="+mn-ea"/>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pPr rtl="0"/>
            <a:r>
              <a:rPr lang="ja-JP" altLang="en-US" noProof="0"/>
              <a:t>クリックしてマスター サブタイトルの書式設定</a:t>
            </a:r>
            <a:endParaRPr kumimoji="0" lang="ja-JP" altLang="en-US" noProof="0" dirty="0"/>
          </a:p>
        </p:txBody>
      </p:sp>
      <p:sp>
        <p:nvSpPr>
          <p:cNvPr id="30" name="日付プレースホルダー 29"/>
          <p:cNvSpPr>
            <a:spLocks noGrp="1"/>
          </p:cNvSpPr>
          <p:nvPr>
            <p:ph type="dt" sz="half" idx="10"/>
          </p:nvPr>
        </p:nvSpPr>
        <p:spPr/>
        <p:txBody>
          <a:bodyPr rtlCol="0"/>
          <a:lstStyle>
            <a:lvl1pPr>
              <a:defRPr>
                <a:latin typeface="+mn-ea"/>
                <a:ea typeface="+mn-ea"/>
              </a:defRPr>
            </a:lvl1pPr>
          </a:lstStyle>
          <a:p>
            <a:fld id="{2346A60E-F7ED-4DBD-8FDB-D1DD6887C385}" type="datetime1">
              <a:rPr lang="ja-JP" altLang="en-US" smtClean="0"/>
              <a:t>2018/2/17</a:t>
            </a:fld>
            <a:endParaRPr lang="en-US" dirty="0"/>
          </a:p>
        </p:txBody>
      </p:sp>
      <p:sp>
        <p:nvSpPr>
          <p:cNvPr id="19" name="フッター プレースホルダー 18"/>
          <p:cNvSpPr>
            <a:spLocks noGrp="1"/>
          </p:cNvSpPr>
          <p:nvPr>
            <p:ph type="ftr" sz="quarter" idx="11"/>
          </p:nvPr>
        </p:nvSpPr>
        <p:spPr/>
        <p:txBody>
          <a:bodyPr rtlCol="0"/>
          <a:lstStyle>
            <a:lvl1pPr>
              <a:defRPr>
                <a:latin typeface="+mn-ea"/>
                <a:ea typeface="+mn-ea"/>
              </a:defRPr>
            </a:lvl1pPr>
          </a:lstStyle>
          <a:p>
            <a:r>
              <a:rPr lang="ja-JP" altLang="en-US"/>
              <a:t>チーム葛飾</a:t>
            </a:r>
            <a:endParaRPr lang="en-US" dirty="0"/>
          </a:p>
        </p:txBody>
      </p:sp>
      <p:sp>
        <p:nvSpPr>
          <p:cNvPr id="27" name="スライド番号プレースホルダー 26"/>
          <p:cNvSpPr>
            <a:spLocks noGrp="1"/>
          </p:cNvSpPr>
          <p:nvPr>
            <p:ph type="sldNum" sz="quarter" idx="12"/>
          </p:nvPr>
        </p:nvSpPr>
        <p:spPr/>
        <p:txBody>
          <a:bodyPr rtlCol="0"/>
          <a:lstStyle>
            <a:lvl1pPr>
              <a:defRPr>
                <a:latin typeface="+mn-ea"/>
                <a:ea typeface="+mn-ea"/>
              </a:defRPr>
            </a:lvl1pPr>
          </a:lstStyle>
          <a:p>
            <a:fld id="{00000000-1234-1234-1234-123412341234}" type="slidenum">
              <a:rPr lang="en-US" altLang="ja-JP" smtClean="0"/>
              <a:pPr/>
              <a:t>‹#›</a:t>
            </a:fld>
            <a:endParaRPr lang="ja-JP" altLang="en-US"/>
          </a:p>
        </p:txBody>
      </p:sp>
    </p:spTree>
    <p:extLst>
      <p:ext uri="{BB962C8B-B14F-4D97-AF65-F5344CB8AC3E}">
        <p14:creationId xmlns:p14="http://schemas.microsoft.com/office/powerpoint/2010/main" val="44458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kumimoji="0" lang="ja-JP" altLang="en-US" noProof="0" dirty="0"/>
          </a:p>
        </p:txBody>
      </p:sp>
      <p:sp>
        <p:nvSpPr>
          <p:cNvPr id="3" name="縦書きテキスト プレースホルダー 2"/>
          <p:cNvSpPr>
            <a:spLocks noGrp="1"/>
          </p:cNvSpPr>
          <p:nvPr>
            <p:ph type="body" orient="vert" idx="1" hasCustomPrompt="1"/>
          </p:nvPr>
        </p:nvSpPr>
        <p:spPr/>
        <p:txBody>
          <a:bodyPr vert="eaVert" rtlCol="0"/>
          <a:lstStyle/>
          <a:p>
            <a:pPr lvl="0" rtl="0" eaLnBrk="1" latinLnBrk="0" hangingPunct="1"/>
            <a:r>
              <a:rPr lang="ja-JP" altLang="en-US" noProof="0" dirty="0"/>
              <a:t>クリックしてマスター テキストのスタイルを編集</a:t>
            </a:r>
          </a:p>
          <a:p>
            <a:pPr lvl="1"/>
            <a:r>
              <a:rPr kumimoji="1" lang="ja-JP" altLang="en-US" noProof="0" dirty="0"/>
              <a:t>第 </a:t>
            </a:r>
            <a:r>
              <a:rPr kumimoji="1" lang="en-US" altLang="ja-JP" noProof="0" dirty="0"/>
              <a:t>2 </a:t>
            </a:r>
            <a:r>
              <a:rPr kumimoji="1" lang="ja-JP" altLang="en-US" noProof="0" dirty="0"/>
              <a:t>レベル</a:t>
            </a:r>
          </a:p>
          <a:p>
            <a:pPr lvl="2"/>
            <a:r>
              <a:rPr kumimoji="1" lang="ja-JP" altLang="en-US" noProof="0" dirty="0"/>
              <a:t>第 </a:t>
            </a:r>
            <a:r>
              <a:rPr kumimoji="1" lang="en-US" altLang="ja-JP" noProof="0" dirty="0"/>
              <a:t>3 </a:t>
            </a:r>
            <a:r>
              <a:rPr kumimoji="1" lang="ja-JP" altLang="en-US" noProof="0" dirty="0"/>
              <a:t>レベル</a:t>
            </a:r>
          </a:p>
          <a:p>
            <a:pPr lvl="3"/>
            <a:r>
              <a:rPr kumimoji="1" lang="ja-JP" altLang="en-US" noProof="0" dirty="0"/>
              <a:t>第 </a:t>
            </a:r>
            <a:r>
              <a:rPr kumimoji="1" lang="en-US" altLang="ja-JP" noProof="0" dirty="0"/>
              <a:t>4 </a:t>
            </a:r>
            <a:r>
              <a:rPr kumimoji="1" lang="ja-JP" altLang="en-US" noProof="0" dirty="0"/>
              <a:t>レベル</a:t>
            </a:r>
          </a:p>
          <a:p>
            <a:pPr lvl="4"/>
            <a:r>
              <a:rPr kumimoji="1" lang="ja-JP" altLang="en-US" noProof="0" dirty="0"/>
              <a:t>第 </a:t>
            </a:r>
            <a:r>
              <a:rPr kumimoji="1" lang="en-US" altLang="ja-JP" noProof="0" dirty="0"/>
              <a:t>5 </a:t>
            </a:r>
            <a:r>
              <a:rPr kumimoji="1" lang="ja-JP" altLang="en-US" noProof="0" dirty="0"/>
              <a:t>レベル</a:t>
            </a:r>
          </a:p>
        </p:txBody>
      </p:sp>
      <p:sp>
        <p:nvSpPr>
          <p:cNvPr id="4" name="日付プレースホルダー 3"/>
          <p:cNvSpPr>
            <a:spLocks noGrp="1"/>
          </p:cNvSpPr>
          <p:nvPr>
            <p:ph type="dt" sz="half" idx="10"/>
          </p:nvPr>
        </p:nvSpPr>
        <p:spPr/>
        <p:txBody>
          <a:bodyPr rtlCol="0"/>
          <a:lstStyle/>
          <a:p>
            <a:fld id="{16A51776-68CB-4A8B-A23D-1A7258C48DCD}" type="datetime1">
              <a:rPr lang="ja-JP" altLang="en-US" smtClean="0"/>
              <a:t>2018/2/17</a:t>
            </a:fld>
            <a:endParaRPr lang="en-US" dirty="0"/>
          </a:p>
        </p:txBody>
      </p:sp>
      <p:sp>
        <p:nvSpPr>
          <p:cNvPr id="5" name="フッター プレースホルダー 4"/>
          <p:cNvSpPr>
            <a:spLocks noGrp="1"/>
          </p:cNvSpPr>
          <p:nvPr>
            <p:ph type="ftr" sz="quarter" idx="11"/>
          </p:nvPr>
        </p:nvSpPr>
        <p:spPr/>
        <p:txBody>
          <a:bodyPr rtlCol="0"/>
          <a:lstStyle/>
          <a:p>
            <a:r>
              <a:rPr lang="ja-JP" altLang="en-US"/>
              <a:t>チーム葛飾</a:t>
            </a:r>
            <a:endParaRPr lang="en-US" dirty="0"/>
          </a:p>
        </p:txBody>
      </p:sp>
      <p:sp>
        <p:nvSpPr>
          <p:cNvPr id="6" name="スライド番号プレースホルダー 5"/>
          <p:cNvSpPr>
            <a:spLocks noGrp="1"/>
          </p:cNvSpPr>
          <p:nvPr>
            <p:ph type="sldNum" sz="quarter" idx="12"/>
          </p:nvPr>
        </p:nvSpPr>
        <p:spPr/>
        <p:txBody>
          <a:bodyPr rtlCol="0"/>
          <a:lstStyle/>
          <a:p>
            <a:pPr marL="0" lvl="0" indent="0">
              <a:spcBef>
                <a:spcPts val="0"/>
              </a:spcBef>
              <a:spcAft>
                <a:spcPts val="0"/>
              </a:spcAft>
              <a:buNone/>
            </a:pPr>
            <a:fld id="{00000000-1234-1234-1234-123412341234}" type="slidenum">
              <a:rPr lang="en-US" altLang="ja-JP" smtClean="0"/>
              <a:t>‹#›</a:t>
            </a:fld>
            <a:endParaRPr lang="ja-JP" altLang="en-US"/>
          </a:p>
        </p:txBody>
      </p:sp>
    </p:spTree>
    <p:extLst>
      <p:ext uri="{BB962C8B-B14F-4D97-AF65-F5344CB8AC3E}">
        <p14:creationId xmlns:p14="http://schemas.microsoft.com/office/powerpoint/2010/main" val="3390131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914402"/>
            <a:ext cx="2057400" cy="5211763"/>
          </a:xfrm>
        </p:spPr>
        <p:txBody>
          <a:bodyPr vert="eaVert" rtlCol="0"/>
          <a:lstStyle/>
          <a:p>
            <a:pPr rtl="0"/>
            <a:r>
              <a:rPr lang="ja-JP" altLang="en-US" noProof="0"/>
              <a:t>マスター タイトルの書式設定</a:t>
            </a:r>
            <a:endParaRPr kumimoji="0" lang="ja-JP" altLang="en-US" noProof="0" dirty="0"/>
          </a:p>
        </p:txBody>
      </p:sp>
      <p:sp>
        <p:nvSpPr>
          <p:cNvPr id="3" name="縦書きテキスト プレースホルダー 2"/>
          <p:cNvSpPr>
            <a:spLocks noGrp="1"/>
          </p:cNvSpPr>
          <p:nvPr>
            <p:ph type="body" orient="vert" idx="1" hasCustomPrompt="1"/>
          </p:nvPr>
        </p:nvSpPr>
        <p:spPr>
          <a:xfrm>
            <a:off x="457200" y="914402"/>
            <a:ext cx="6019800" cy="5211763"/>
          </a:xfrm>
        </p:spPr>
        <p:txBody>
          <a:bodyPr vert="eaVert" rtlCol="0"/>
          <a:lstStyle/>
          <a:p>
            <a:pPr lvl="0" rtl="0" eaLnBrk="1" latinLnBrk="0" hangingPunct="1"/>
            <a:r>
              <a:rPr lang="ja-JP" altLang="en-US" noProof="0" dirty="0"/>
              <a:t>クリックしてマスター テキストのスタイルを編集</a:t>
            </a:r>
          </a:p>
          <a:p>
            <a:pPr lvl="1"/>
            <a:r>
              <a:rPr kumimoji="1" lang="ja-JP" altLang="en-US" noProof="0" dirty="0"/>
              <a:t>第 </a:t>
            </a:r>
            <a:r>
              <a:rPr kumimoji="1" lang="en-US" altLang="ja-JP" noProof="0" dirty="0"/>
              <a:t>2 </a:t>
            </a:r>
            <a:r>
              <a:rPr kumimoji="1" lang="ja-JP" altLang="en-US" noProof="0" dirty="0"/>
              <a:t>レベル</a:t>
            </a:r>
          </a:p>
          <a:p>
            <a:pPr lvl="2"/>
            <a:r>
              <a:rPr kumimoji="1" lang="ja-JP" altLang="en-US" noProof="0" dirty="0"/>
              <a:t>第 </a:t>
            </a:r>
            <a:r>
              <a:rPr kumimoji="1" lang="en-US" altLang="ja-JP" noProof="0" dirty="0"/>
              <a:t>3 </a:t>
            </a:r>
            <a:r>
              <a:rPr kumimoji="1" lang="ja-JP" altLang="en-US" noProof="0" dirty="0"/>
              <a:t>レベル</a:t>
            </a:r>
          </a:p>
          <a:p>
            <a:pPr lvl="3"/>
            <a:r>
              <a:rPr kumimoji="1" lang="ja-JP" altLang="en-US" noProof="0" dirty="0"/>
              <a:t>第 </a:t>
            </a:r>
            <a:r>
              <a:rPr kumimoji="1" lang="en-US" altLang="ja-JP" noProof="0" dirty="0"/>
              <a:t>4 </a:t>
            </a:r>
            <a:r>
              <a:rPr kumimoji="1" lang="ja-JP" altLang="en-US" noProof="0" dirty="0"/>
              <a:t>レベル</a:t>
            </a:r>
          </a:p>
          <a:p>
            <a:pPr lvl="4"/>
            <a:r>
              <a:rPr kumimoji="1" lang="ja-JP" altLang="en-US" noProof="0" dirty="0"/>
              <a:t>第 </a:t>
            </a:r>
            <a:r>
              <a:rPr kumimoji="1" lang="en-US" altLang="ja-JP" noProof="0" dirty="0"/>
              <a:t>5 </a:t>
            </a:r>
            <a:r>
              <a:rPr kumimoji="1" lang="ja-JP" altLang="en-US" noProof="0" dirty="0"/>
              <a:t>レベル</a:t>
            </a:r>
          </a:p>
        </p:txBody>
      </p:sp>
      <p:sp>
        <p:nvSpPr>
          <p:cNvPr id="4" name="日付プレースホルダー 3"/>
          <p:cNvSpPr>
            <a:spLocks noGrp="1"/>
          </p:cNvSpPr>
          <p:nvPr>
            <p:ph type="dt" sz="half" idx="10"/>
          </p:nvPr>
        </p:nvSpPr>
        <p:spPr/>
        <p:txBody>
          <a:bodyPr rtlCol="0"/>
          <a:lstStyle/>
          <a:p>
            <a:fld id="{644C9369-EF37-46DB-A6ED-C58E9E60223E}" type="datetime1">
              <a:rPr lang="ja-JP" altLang="en-US" smtClean="0"/>
              <a:t>2018/2/17</a:t>
            </a:fld>
            <a:endParaRPr lang="en-US" dirty="0"/>
          </a:p>
        </p:txBody>
      </p:sp>
      <p:sp>
        <p:nvSpPr>
          <p:cNvPr id="5" name="フッター プレースホルダー 4"/>
          <p:cNvSpPr>
            <a:spLocks noGrp="1"/>
          </p:cNvSpPr>
          <p:nvPr>
            <p:ph type="ftr" sz="quarter" idx="11"/>
          </p:nvPr>
        </p:nvSpPr>
        <p:spPr/>
        <p:txBody>
          <a:bodyPr rtlCol="0"/>
          <a:lstStyle/>
          <a:p>
            <a:r>
              <a:rPr lang="ja-JP" altLang="en-US"/>
              <a:t>チーム葛飾</a:t>
            </a:r>
            <a:endParaRPr lang="en-US" dirty="0"/>
          </a:p>
        </p:txBody>
      </p:sp>
      <p:sp>
        <p:nvSpPr>
          <p:cNvPr id="6" name="スライド番号プレースホルダー 5"/>
          <p:cNvSpPr>
            <a:spLocks noGrp="1"/>
          </p:cNvSpPr>
          <p:nvPr>
            <p:ph type="sldNum" sz="quarter" idx="12"/>
          </p:nvPr>
        </p:nvSpPr>
        <p:spPr/>
        <p:txBody>
          <a:bodyPr rtlCol="0"/>
          <a:lstStyle/>
          <a:p>
            <a:pPr marL="0" lvl="0" indent="0">
              <a:spcBef>
                <a:spcPts val="0"/>
              </a:spcBef>
              <a:spcAft>
                <a:spcPts val="0"/>
              </a:spcAft>
              <a:buNone/>
            </a:pPr>
            <a:fld id="{00000000-1234-1234-1234-123412341234}" type="slidenum">
              <a:rPr lang="en-US" altLang="ja-JP" smtClean="0"/>
              <a:t>‹#›</a:t>
            </a:fld>
            <a:endParaRPr lang="ja-JP" altLang="en-US"/>
          </a:p>
        </p:txBody>
      </p:sp>
    </p:spTree>
    <p:extLst>
      <p:ext uri="{BB962C8B-B14F-4D97-AF65-F5344CB8AC3E}">
        <p14:creationId xmlns:p14="http://schemas.microsoft.com/office/powerpoint/2010/main" val="24639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3000" y="1122363"/>
            <a:ext cx="6858000" cy="2387600"/>
          </a:xfrm>
        </p:spPr>
        <p:txBody>
          <a:bodyPr anchor="b"/>
          <a:lstStyle>
            <a:lvl1pPr algn="ctr">
              <a:defRPr sz="4500"/>
            </a:lvl1pPr>
          </a:lstStyle>
          <a:p>
            <a:r>
              <a:rPr kumimoji="1" lang="ja-JP" altLang="en-US"/>
              <a:t>マスター タイトルの書式設定</a:t>
            </a:r>
          </a:p>
        </p:txBody>
      </p:sp>
      <p:sp>
        <p:nvSpPr>
          <p:cNvPr id="3" name="サブタイトル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ja-JP" altLang="en-US"/>
              <a:t>クリックしてマスター サブタイトルの書式設定</a:t>
            </a:r>
          </a:p>
        </p:txBody>
      </p:sp>
      <p:sp>
        <p:nvSpPr>
          <p:cNvPr id="4" name="日付プレースホルダー 3"/>
          <p:cNvSpPr>
            <a:spLocks noGrp="1"/>
          </p:cNvSpPr>
          <p:nvPr>
            <p:ph type="dt" sz="half" idx="10"/>
          </p:nvPr>
        </p:nvSpPr>
        <p:spPr/>
        <p:txBody>
          <a:bodyPr/>
          <a:lstStyle/>
          <a:p>
            <a:fld id="{2A94861E-24CC-4CE9-95ED-9E13520EF761}" type="datetime1">
              <a:rPr kumimoji="1" lang="ja-JP" altLang="en-US" smtClean="0"/>
              <a:t>2018/2/17</a:t>
            </a:fld>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a:t>チーム葛飾</a:t>
            </a:r>
          </a:p>
        </p:txBody>
      </p:sp>
      <p:sp>
        <p:nvSpPr>
          <p:cNvPr id="6" name="スライド番号プレースホルダー 5"/>
          <p:cNvSpPr>
            <a:spLocks noGrp="1"/>
          </p:cNvSpPr>
          <p:nvPr>
            <p:ph type="sldNum" sz="quarter" idx="12"/>
          </p:nvPr>
        </p:nvSpPr>
        <p:spPr/>
        <p:txBody>
          <a:bodyPr/>
          <a:lstStyle/>
          <a:p>
            <a:fld id="{1FE9481B-DE6D-461E-BA0D-AB3359109AA2}" type="slidenum">
              <a:rPr kumimoji="1" lang="ja-JP" altLang="en-US" smtClean="0"/>
              <a:t>‹#›</a:t>
            </a:fld>
            <a:endParaRPr kumimoji="1" lang="ja-JP" altLang="en-US"/>
          </a:p>
        </p:txBody>
      </p:sp>
    </p:spTree>
    <p:extLst>
      <p:ext uri="{BB962C8B-B14F-4D97-AF65-F5344CB8AC3E}">
        <p14:creationId xmlns:p14="http://schemas.microsoft.com/office/powerpoint/2010/main" val="10146629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DF369374-8F9F-4055-B5C0-EB689C958FDB}" type="datetime1">
              <a:rPr kumimoji="1" lang="ja-JP" altLang="en-US" smtClean="0"/>
              <a:t>2018/2/17</a:t>
            </a:fld>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a:t>チーム葛飾</a:t>
            </a:r>
          </a:p>
        </p:txBody>
      </p:sp>
      <p:sp>
        <p:nvSpPr>
          <p:cNvPr id="6" name="スライド番号プレースホルダー 5"/>
          <p:cNvSpPr>
            <a:spLocks noGrp="1"/>
          </p:cNvSpPr>
          <p:nvPr>
            <p:ph type="sldNum" sz="quarter" idx="12"/>
          </p:nvPr>
        </p:nvSpPr>
        <p:spPr/>
        <p:txBody>
          <a:bodyPr/>
          <a:lstStyle/>
          <a:p>
            <a:fld id="{1FE9481B-DE6D-461E-BA0D-AB3359109AA2}" type="slidenum">
              <a:rPr kumimoji="1" lang="ja-JP" altLang="en-US" smtClean="0"/>
              <a:t>‹#›</a:t>
            </a:fld>
            <a:endParaRPr kumimoji="1" lang="ja-JP" altLang="en-US"/>
          </a:p>
        </p:txBody>
      </p:sp>
    </p:spTree>
    <p:extLst>
      <p:ext uri="{BB962C8B-B14F-4D97-AF65-F5344CB8AC3E}">
        <p14:creationId xmlns:p14="http://schemas.microsoft.com/office/powerpoint/2010/main" val="35515579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623888" y="1709739"/>
            <a:ext cx="7886700" cy="2852737"/>
          </a:xfrm>
        </p:spPr>
        <p:txBody>
          <a:bodyPr anchor="b"/>
          <a:lstStyle>
            <a:lvl1pPr>
              <a:defRPr sz="45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5599F14D-6E92-4984-B52C-B233FCED40DE}" type="datetime1">
              <a:rPr kumimoji="1" lang="ja-JP" altLang="en-US" smtClean="0"/>
              <a:t>2018/2/17</a:t>
            </a:fld>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a:t>チーム葛飾</a:t>
            </a:r>
          </a:p>
        </p:txBody>
      </p:sp>
      <p:sp>
        <p:nvSpPr>
          <p:cNvPr id="6" name="スライド番号プレースホルダー 5"/>
          <p:cNvSpPr>
            <a:spLocks noGrp="1"/>
          </p:cNvSpPr>
          <p:nvPr>
            <p:ph type="sldNum" sz="quarter" idx="12"/>
          </p:nvPr>
        </p:nvSpPr>
        <p:spPr/>
        <p:txBody>
          <a:bodyPr/>
          <a:lstStyle/>
          <a:p>
            <a:fld id="{1FE9481B-DE6D-461E-BA0D-AB3359109AA2}" type="slidenum">
              <a:rPr kumimoji="1" lang="ja-JP" altLang="en-US" smtClean="0"/>
              <a:t>‹#›</a:t>
            </a:fld>
            <a:endParaRPr kumimoji="1" lang="ja-JP" altLang="en-US"/>
          </a:p>
        </p:txBody>
      </p:sp>
    </p:spTree>
    <p:extLst>
      <p:ext uri="{BB962C8B-B14F-4D97-AF65-F5344CB8AC3E}">
        <p14:creationId xmlns:p14="http://schemas.microsoft.com/office/powerpoint/2010/main" val="29311874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6286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46291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8F988F89-3E99-4B9E-AE0A-562865FA1F2E}" type="datetime1">
              <a:rPr kumimoji="1" lang="ja-JP" altLang="en-US" smtClean="0"/>
              <a:t>2018/2/17</a:t>
            </a:fld>
            <a:endParaRPr kumimoji="1" lang="ja-JP" altLang="en-US"/>
          </a:p>
        </p:txBody>
      </p:sp>
      <p:sp>
        <p:nvSpPr>
          <p:cNvPr id="6" name="フッター プレースホルダー 5"/>
          <p:cNvSpPr>
            <a:spLocks noGrp="1"/>
          </p:cNvSpPr>
          <p:nvPr>
            <p:ph type="ftr" sz="quarter" idx="11"/>
          </p:nvPr>
        </p:nvSpPr>
        <p:spPr/>
        <p:txBody>
          <a:bodyPr/>
          <a:lstStyle/>
          <a:p>
            <a:r>
              <a:rPr kumimoji="1" lang="ja-JP" altLang="en-US"/>
              <a:t>チーム葛飾</a:t>
            </a:r>
          </a:p>
        </p:txBody>
      </p:sp>
      <p:sp>
        <p:nvSpPr>
          <p:cNvPr id="7" name="スライド番号プレースホルダー 6"/>
          <p:cNvSpPr>
            <a:spLocks noGrp="1"/>
          </p:cNvSpPr>
          <p:nvPr>
            <p:ph type="sldNum" sz="quarter" idx="12"/>
          </p:nvPr>
        </p:nvSpPr>
        <p:spPr/>
        <p:txBody>
          <a:bodyPr/>
          <a:lstStyle/>
          <a:p>
            <a:fld id="{1FE9481B-DE6D-461E-BA0D-AB3359109AA2}" type="slidenum">
              <a:rPr kumimoji="1" lang="ja-JP" altLang="en-US" smtClean="0"/>
              <a:t>‹#›</a:t>
            </a:fld>
            <a:endParaRPr kumimoji="1" lang="ja-JP" altLang="en-US"/>
          </a:p>
        </p:txBody>
      </p:sp>
    </p:spTree>
    <p:extLst>
      <p:ext uri="{BB962C8B-B14F-4D97-AF65-F5344CB8AC3E}">
        <p14:creationId xmlns:p14="http://schemas.microsoft.com/office/powerpoint/2010/main" val="10931073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365126"/>
            <a:ext cx="78867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629842" y="2505075"/>
            <a:ext cx="3868340"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4629150" y="2505075"/>
            <a:ext cx="3887391"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C3244E45-D2BA-4045-B553-1FE2849F6748}" type="datetime1">
              <a:rPr kumimoji="1" lang="ja-JP" altLang="en-US" smtClean="0"/>
              <a:t>2018/2/17</a:t>
            </a:fld>
            <a:endParaRPr kumimoji="1" lang="ja-JP" altLang="en-US"/>
          </a:p>
        </p:txBody>
      </p:sp>
      <p:sp>
        <p:nvSpPr>
          <p:cNvPr id="8" name="フッター プレースホルダー 7"/>
          <p:cNvSpPr>
            <a:spLocks noGrp="1"/>
          </p:cNvSpPr>
          <p:nvPr>
            <p:ph type="ftr" sz="quarter" idx="11"/>
          </p:nvPr>
        </p:nvSpPr>
        <p:spPr/>
        <p:txBody>
          <a:bodyPr/>
          <a:lstStyle/>
          <a:p>
            <a:r>
              <a:rPr kumimoji="1" lang="ja-JP" altLang="en-US"/>
              <a:t>チーム葛飾</a:t>
            </a:r>
          </a:p>
        </p:txBody>
      </p:sp>
      <p:sp>
        <p:nvSpPr>
          <p:cNvPr id="9" name="スライド番号プレースホルダー 8"/>
          <p:cNvSpPr>
            <a:spLocks noGrp="1"/>
          </p:cNvSpPr>
          <p:nvPr>
            <p:ph type="sldNum" sz="quarter" idx="12"/>
          </p:nvPr>
        </p:nvSpPr>
        <p:spPr/>
        <p:txBody>
          <a:bodyPr/>
          <a:lstStyle/>
          <a:p>
            <a:fld id="{1FE9481B-DE6D-461E-BA0D-AB3359109AA2}" type="slidenum">
              <a:rPr kumimoji="1" lang="ja-JP" altLang="en-US" smtClean="0"/>
              <a:t>‹#›</a:t>
            </a:fld>
            <a:endParaRPr kumimoji="1" lang="ja-JP" altLang="en-US"/>
          </a:p>
        </p:txBody>
      </p:sp>
    </p:spTree>
    <p:extLst>
      <p:ext uri="{BB962C8B-B14F-4D97-AF65-F5344CB8AC3E}">
        <p14:creationId xmlns:p14="http://schemas.microsoft.com/office/powerpoint/2010/main" val="320122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884F576B-D686-4F7C-B518-29033828F78E}" type="datetime1">
              <a:rPr kumimoji="1" lang="ja-JP" altLang="en-US" smtClean="0"/>
              <a:t>2018/2/17</a:t>
            </a:fld>
            <a:endParaRPr kumimoji="1" lang="ja-JP" altLang="en-US"/>
          </a:p>
        </p:txBody>
      </p:sp>
      <p:sp>
        <p:nvSpPr>
          <p:cNvPr id="4" name="フッター プレースホルダー 3"/>
          <p:cNvSpPr>
            <a:spLocks noGrp="1"/>
          </p:cNvSpPr>
          <p:nvPr>
            <p:ph type="ftr" sz="quarter" idx="11"/>
          </p:nvPr>
        </p:nvSpPr>
        <p:spPr/>
        <p:txBody>
          <a:bodyPr/>
          <a:lstStyle/>
          <a:p>
            <a:r>
              <a:rPr kumimoji="1" lang="ja-JP" altLang="en-US"/>
              <a:t>チーム葛飾</a:t>
            </a:r>
          </a:p>
        </p:txBody>
      </p:sp>
      <p:sp>
        <p:nvSpPr>
          <p:cNvPr id="5" name="スライド番号プレースホルダー 4"/>
          <p:cNvSpPr>
            <a:spLocks noGrp="1"/>
          </p:cNvSpPr>
          <p:nvPr>
            <p:ph type="sldNum" sz="quarter" idx="12"/>
          </p:nvPr>
        </p:nvSpPr>
        <p:spPr/>
        <p:txBody>
          <a:bodyPr/>
          <a:lstStyle/>
          <a:p>
            <a:fld id="{1FE9481B-DE6D-461E-BA0D-AB3359109AA2}" type="slidenum">
              <a:rPr kumimoji="1" lang="ja-JP" altLang="en-US" smtClean="0"/>
              <a:t>‹#›</a:t>
            </a:fld>
            <a:endParaRPr kumimoji="1" lang="ja-JP" altLang="en-US"/>
          </a:p>
        </p:txBody>
      </p:sp>
    </p:spTree>
    <p:extLst>
      <p:ext uri="{BB962C8B-B14F-4D97-AF65-F5344CB8AC3E}">
        <p14:creationId xmlns:p14="http://schemas.microsoft.com/office/powerpoint/2010/main" val="41024166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053627D7-EC8F-4E2C-A02E-74722A1CB08C}" type="datetime1">
              <a:rPr kumimoji="1" lang="ja-JP" altLang="en-US" smtClean="0"/>
              <a:t>2018/2/17</a:t>
            </a:fld>
            <a:endParaRPr kumimoji="1" lang="ja-JP" altLang="en-US"/>
          </a:p>
        </p:txBody>
      </p:sp>
      <p:sp>
        <p:nvSpPr>
          <p:cNvPr id="3" name="フッター プレースホルダー 2"/>
          <p:cNvSpPr>
            <a:spLocks noGrp="1"/>
          </p:cNvSpPr>
          <p:nvPr>
            <p:ph type="ftr" sz="quarter" idx="11"/>
          </p:nvPr>
        </p:nvSpPr>
        <p:spPr/>
        <p:txBody>
          <a:bodyPr/>
          <a:lstStyle/>
          <a:p>
            <a:r>
              <a:rPr kumimoji="1" lang="ja-JP" altLang="en-US"/>
              <a:t>チーム葛飾</a:t>
            </a:r>
          </a:p>
        </p:txBody>
      </p:sp>
      <p:sp>
        <p:nvSpPr>
          <p:cNvPr id="4" name="スライド番号プレースホルダー 3"/>
          <p:cNvSpPr>
            <a:spLocks noGrp="1"/>
          </p:cNvSpPr>
          <p:nvPr>
            <p:ph type="sldNum" sz="quarter" idx="12"/>
          </p:nvPr>
        </p:nvSpPr>
        <p:spPr/>
        <p:txBody>
          <a:bodyPr/>
          <a:lstStyle/>
          <a:p>
            <a:fld id="{1FE9481B-DE6D-461E-BA0D-AB3359109AA2}" type="slidenum">
              <a:rPr kumimoji="1" lang="ja-JP" altLang="en-US" smtClean="0"/>
              <a:t>‹#›</a:t>
            </a:fld>
            <a:endParaRPr kumimoji="1" lang="ja-JP" altLang="en-US"/>
          </a:p>
        </p:txBody>
      </p:sp>
    </p:spTree>
    <p:extLst>
      <p:ext uri="{BB962C8B-B14F-4D97-AF65-F5344CB8AC3E}">
        <p14:creationId xmlns:p14="http://schemas.microsoft.com/office/powerpoint/2010/main" val="42113215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コンテンツ プレースホルダー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C672E4D0-A63B-4E89-904C-0335458EEF19}" type="datetime1">
              <a:rPr kumimoji="1" lang="ja-JP" altLang="en-US" smtClean="0"/>
              <a:t>2018/2/17</a:t>
            </a:fld>
            <a:endParaRPr kumimoji="1" lang="ja-JP" altLang="en-US"/>
          </a:p>
        </p:txBody>
      </p:sp>
      <p:sp>
        <p:nvSpPr>
          <p:cNvPr id="6" name="フッター プレースホルダー 5"/>
          <p:cNvSpPr>
            <a:spLocks noGrp="1"/>
          </p:cNvSpPr>
          <p:nvPr>
            <p:ph type="ftr" sz="quarter" idx="11"/>
          </p:nvPr>
        </p:nvSpPr>
        <p:spPr/>
        <p:txBody>
          <a:bodyPr/>
          <a:lstStyle/>
          <a:p>
            <a:r>
              <a:rPr kumimoji="1" lang="ja-JP" altLang="en-US"/>
              <a:t>チーム葛飾</a:t>
            </a:r>
          </a:p>
        </p:txBody>
      </p:sp>
      <p:sp>
        <p:nvSpPr>
          <p:cNvPr id="7" name="スライド番号プレースホルダー 6"/>
          <p:cNvSpPr>
            <a:spLocks noGrp="1"/>
          </p:cNvSpPr>
          <p:nvPr>
            <p:ph type="sldNum" sz="quarter" idx="12"/>
          </p:nvPr>
        </p:nvSpPr>
        <p:spPr/>
        <p:txBody>
          <a:bodyPr/>
          <a:lstStyle/>
          <a:p>
            <a:fld id="{1FE9481B-DE6D-461E-BA0D-AB3359109AA2}" type="slidenum">
              <a:rPr kumimoji="1" lang="ja-JP" altLang="en-US" smtClean="0"/>
              <a:t>‹#›</a:t>
            </a:fld>
            <a:endParaRPr kumimoji="1" lang="ja-JP" altLang="en-US"/>
          </a:p>
        </p:txBody>
      </p:sp>
    </p:spTree>
    <p:extLst>
      <p:ext uri="{BB962C8B-B14F-4D97-AF65-F5344CB8AC3E}">
        <p14:creationId xmlns:p14="http://schemas.microsoft.com/office/powerpoint/2010/main" val="3102260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468824"/>
            <a:ext cx="8229600" cy="1143000"/>
          </a:xfrm>
        </p:spPr>
        <p:txBody>
          <a:bodyPr rtlCol="0"/>
          <a:lstStyle>
            <a:lvl1pPr>
              <a:defRPr>
                <a:latin typeface="+mn-ea"/>
                <a:ea typeface="+mn-ea"/>
              </a:defRPr>
            </a:lvl1pPr>
          </a:lstStyle>
          <a:p>
            <a:pPr rtl="0"/>
            <a:r>
              <a:rPr lang="ja-JP" altLang="en-US" noProof="0" dirty="0"/>
              <a:t>タイトル</a:t>
            </a:r>
            <a:endParaRPr kumimoji="0" lang="ja-JP" altLang="en-US" noProof="0" dirty="0"/>
          </a:p>
        </p:txBody>
      </p:sp>
      <p:sp>
        <p:nvSpPr>
          <p:cNvPr id="3" name="コンテンツ プレースホルダー 2"/>
          <p:cNvSpPr>
            <a:spLocks noGrp="1"/>
          </p:cNvSpPr>
          <p:nvPr>
            <p:ph idx="1"/>
          </p:nvPr>
        </p:nvSpPr>
        <p:spPr/>
        <p:txBody>
          <a:bodyPr rtlCol="0"/>
          <a:lstStyle>
            <a:lvl1pPr>
              <a:defRPr>
                <a:latin typeface="+mn-ea"/>
                <a:ea typeface="+mn-ea"/>
              </a:defRPr>
            </a:lvl1pPr>
            <a:lvl2pPr>
              <a:defRPr>
                <a:latin typeface="+mn-ea"/>
                <a:ea typeface="+mn-ea"/>
              </a:defRPr>
            </a:lvl2pPr>
            <a:lvl3pPr>
              <a:defRPr>
                <a:latin typeface="+mn-ea"/>
                <a:ea typeface="+mn-ea"/>
              </a:defRPr>
            </a:lvl3pPr>
            <a:lvl4pPr>
              <a:defRPr>
                <a:latin typeface="+mn-ea"/>
                <a:ea typeface="+mn-ea"/>
              </a:defRPr>
            </a:lvl4pPr>
            <a:lvl5pPr>
              <a:defRPr>
                <a:latin typeface="+mn-ea"/>
                <a:ea typeface="+mn-ea"/>
              </a:defRPr>
            </a:lvl5pPr>
          </a:lstStyle>
          <a:p>
            <a:pPr lvl="0" rtl="0" eaLnBrk="1" latinLnBrk="0" hangingPunct="1"/>
            <a:r>
              <a:rPr lang="ja-JP" altLang="en-US" noProof="0"/>
              <a:t>マスター テキストの書式設定</a:t>
            </a:r>
          </a:p>
          <a:p>
            <a:pPr lvl="1" rtl="0" eaLnBrk="1" latinLnBrk="0" hangingPunct="1"/>
            <a:r>
              <a:rPr lang="ja-JP" altLang="en-US" noProof="0"/>
              <a:t>第 </a:t>
            </a:r>
            <a:r>
              <a:rPr lang="en-US" altLang="ja-JP" noProof="0"/>
              <a:t>2 </a:t>
            </a:r>
            <a:r>
              <a:rPr lang="ja-JP" altLang="en-US" noProof="0"/>
              <a:t>レベル</a:t>
            </a:r>
          </a:p>
          <a:p>
            <a:pPr lvl="2" rtl="0" eaLnBrk="1" latinLnBrk="0" hangingPunct="1"/>
            <a:r>
              <a:rPr lang="ja-JP" altLang="en-US" noProof="0"/>
              <a:t>第 </a:t>
            </a:r>
            <a:r>
              <a:rPr lang="en-US" altLang="ja-JP" noProof="0"/>
              <a:t>3 </a:t>
            </a:r>
            <a:r>
              <a:rPr lang="ja-JP" altLang="en-US" noProof="0"/>
              <a:t>レベル</a:t>
            </a:r>
          </a:p>
          <a:p>
            <a:pPr lvl="3" rtl="0" eaLnBrk="1" latinLnBrk="0" hangingPunct="1"/>
            <a:r>
              <a:rPr lang="ja-JP" altLang="en-US" noProof="0"/>
              <a:t>第 </a:t>
            </a:r>
            <a:r>
              <a:rPr lang="en-US" altLang="ja-JP" noProof="0"/>
              <a:t>4 </a:t>
            </a:r>
            <a:r>
              <a:rPr lang="ja-JP" altLang="en-US" noProof="0"/>
              <a:t>レベル</a:t>
            </a:r>
          </a:p>
          <a:p>
            <a:pPr lvl="4" rtl="0" eaLnBrk="1" latinLnBrk="0" hangingPunct="1"/>
            <a:r>
              <a:rPr lang="ja-JP" altLang="en-US" noProof="0"/>
              <a:t>第 </a:t>
            </a:r>
            <a:r>
              <a:rPr lang="en-US" altLang="ja-JP" noProof="0"/>
              <a:t>5 </a:t>
            </a:r>
            <a:r>
              <a:rPr lang="ja-JP" altLang="en-US" noProof="0"/>
              <a:t>レベル</a:t>
            </a:r>
            <a:endParaRPr kumimoji="0" lang="ja-JP" altLang="en-US" noProof="0" dirty="0"/>
          </a:p>
        </p:txBody>
      </p:sp>
      <p:sp>
        <p:nvSpPr>
          <p:cNvPr id="4" name="日付プレースホルダー 3"/>
          <p:cNvSpPr>
            <a:spLocks noGrp="1"/>
          </p:cNvSpPr>
          <p:nvPr>
            <p:ph type="dt" sz="half" idx="10"/>
          </p:nvPr>
        </p:nvSpPr>
        <p:spPr/>
        <p:txBody>
          <a:bodyPr rtlCol="0"/>
          <a:lstStyle>
            <a:lvl1pPr>
              <a:defRPr>
                <a:latin typeface="+mn-ea"/>
                <a:ea typeface="+mn-ea"/>
              </a:defRPr>
            </a:lvl1pPr>
          </a:lstStyle>
          <a:p>
            <a:fld id="{5ACC5036-7219-4309-9A20-EF74B691AC29}" type="datetime1">
              <a:rPr lang="ja-JP" altLang="en-US" smtClean="0"/>
              <a:t>2018/2/17</a:t>
            </a:fld>
            <a:endParaRPr lang="ja-JP" altLang="en-US"/>
          </a:p>
        </p:txBody>
      </p:sp>
      <p:sp>
        <p:nvSpPr>
          <p:cNvPr id="5" name="フッター プレースホルダー 4"/>
          <p:cNvSpPr>
            <a:spLocks noGrp="1"/>
          </p:cNvSpPr>
          <p:nvPr>
            <p:ph type="ftr" sz="quarter" idx="11"/>
          </p:nvPr>
        </p:nvSpPr>
        <p:spPr/>
        <p:txBody>
          <a:bodyPr rtlCol="0"/>
          <a:lstStyle>
            <a:lvl1pPr>
              <a:defRPr>
                <a:latin typeface="+mn-ea"/>
                <a:ea typeface="+mn-ea"/>
              </a:defRPr>
            </a:lvl1pPr>
          </a:lstStyle>
          <a:p>
            <a:r>
              <a:rPr lang="ja-JP" altLang="en-US"/>
              <a:t>チーム葛飾</a:t>
            </a:r>
          </a:p>
        </p:txBody>
      </p:sp>
      <p:sp>
        <p:nvSpPr>
          <p:cNvPr id="6" name="スライド番号プレースホルダー 5"/>
          <p:cNvSpPr>
            <a:spLocks noGrp="1"/>
          </p:cNvSpPr>
          <p:nvPr>
            <p:ph type="sldNum" sz="quarter" idx="12"/>
          </p:nvPr>
        </p:nvSpPr>
        <p:spPr/>
        <p:txBody>
          <a:bodyPr rtlCol="0"/>
          <a:lstStyle>
            <a:lvl1pPr>
              <a:defRPr>
                <a:latin typeface="+mn-ea"/>
                <a:ea typeface="+mn-ea"/>
              </a:defRPr>
            </a:lvl1pPr>
          </a:lstStyle>
          <a:p>
            <a:fld id="{00000000-1234-1234-1234-123412341234}" type="slidenum">
              <a:rPr lang="en-US" altLang="ja-JP" smtClean="0"/>
              <a:pPr/>
              <a:t>‹#›</a:t>
            </a:fld>
            <a:endParaRPr lang="ja-JP" altLang="en-US"/>
          </a:p>
        </p:txBody>
      </p:sp>
    </p:spTree>
    <p:extLst>
      <p:ext uri="{BB962C8B-B14F-4D97-AF65-F5344CB8AC3E}">
        <p14:creationId xmlns:p14="http://schemas.microsoft.com/office/powerpoint/2010/main" val="1327999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図プレースホルダー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kumimoji="1" lang="ja-JP" altLang="en-US"/>
              <a:t>アイコンをクリックして図を追加</a:t>
            </a:r>
          </a:p>
        </p:txBody>
      </p:sp>
      <p:sp>
        <p:nvSpPr>
          <p:cNvPr id="4" name="テキスト プレースホルダー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39421BCA-99F9-446F-B4CD-F68D73C8F3DD}" type="datetime1">
              <a:rPr kumimoji="1" lang="ja-JP" altLang="en-US" smtClean="0"/>
              <a:t>2018/2/17</a:t>
            </a:fld>
            <a:endParaRPr kumimoji="1" lang="ja-JP" altLang="en-US"/>
          </a:p>
        </p:txBody>
      </p:sp>
      <p:sp>
        <p:nvSpPr>
          <p:cNvPr id="6" name="フッター プレースホルダー 5"/>
          <p:cNvSpPr>
            <a:spLocks noGrp="1"/>
          </p:cNvSpPr>
          <p:nvPr>
            <p:ph type="ftr" sz="quarter" idx="11"/>
          </p:nvPr>
        </p:nvSpPr>
        <p:spPr/>
        <p:txBody>
          <a:bodyPr/>
          <a:lstStyle/>
          <a:p>
            <a:r>
              <a:rPr kumimoji="1" lang="ja-JP" altLang="en-US"/>
              <a:t>チーム葛飾</a:t>
            </a:r>
          </a:p>
        </p:txBody>
      </p:sp>
      <p:sp>
        <p:nvSpPr>
          <p:cNvPr id="7" name="スライド番号プレースホルダー 6"/>
          <p:cNvSpPr>
            <a:spLocks noGrp="1"/>
          </p:cNvSpPr>
          <p:nvPr>
            <p:ph type="sldNum" sz="quarter" idx="12"/>
          </p:nvPr>
        </p:nvSpPr>
        <p:spPr/>
        <p:txBody>
          <a:bodyPr/>
          <a:lstStyle/>
          <a:p>
            <a:fld id="{1FE9481B-DE6D-461E-BA0D-AB3359109AA2}" type="slidenum">
              <a:rPr kumimoji="1" lang="ja-JP" altLang="en-US" smtClean="0"/>
              <a:t>‹#›</a:t>
            </a:fld>
            <a:endParaRPr kumimoji="1" lang="ja-JP" altLang="en-US"/>
          </a:p>
        </p:txBody>
      </p:sp>
    </p:spTree>
    <p:extLst>
      <p:ext uri="{BB962C8B-B14F-4D97-AF65-F5344CB8AC3E}">
        <p14:creationId xmlns:p14="http://schemas.microsoft.com/office/powerpoint/2010/main" val="37315951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003F34FD-20AD-4DC5-AEAC-4D9441FA8901}" type="datetime1">
              <a:rPr kumimoji="1" lang="ja-JP" altLang="en-US" smtClean="0"/>
              <a:t>2018/2/17</a:t>
            </a:fld>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a:t>チーム葛飾</a:t>
            </a:r>
          </a:p>
        </p:txBody>
      </p:sp>
      <p:sp>
        <p:nvSpPr>
          <p:cNvPr id="6" name="スライド番号プレースホルダー 5"/>
          <p:cNvSpPr>
            <a:spLocks noGrp="1"/>
          </p:cNvSpPr>
          <p:nvPr>
            <p:ph type="sldNum" sz="quarter" idx="12"/>
          </p:nvPr>
        </p:nvSpPr>
        <p:spPr/>
        <p:txBody>
          <a:bodyPr/>
          <a:lstStyle/>
          <a:p>
            <a:fld id="{1FE9481B-DE6D-461E-BA0D-AB3359109AA2}" type="slidenum">
              <a:rPr kumimoji="1" lang="ja-JP" altLang="en-US" smtClean="0"/>
              <a:t>‹#›</a:t>
            </a:fld>
            <a:endParaRPr kumimoji="1" lang="ja-JP" altLang="en-US"/>
          </a:p>
        </p:txBody>
      </p:sp>
    </p:spTree>
    <p:extLst>
      <p:ext uri="{BB962C8B-B14F-4D97-AF65-F5344CB8AC3E}">
        <p14:creationId xmlns:p14="http://schemas.microsoft.com/office/powerpoint/2010/main" val="5006709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43675" y="365125"/>
            <a:ext cx="1971675"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628650" y="365125"/>
            <a:ext cx="5800725"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C9153774-CF80-4529-B7AB-9025CF59E628}" type="datetime1">
              <a:rPr kumimoji="1" lang="ja-JP" altLang="en-US" smtClean="0"/>
              <a:t>2018/2/17</a:t>
            </a:fld>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a:t>チーム葛飾</a:t>
            </a:r>
          </a:p>
        </p:txBody>
      </p:sp>
      <p:sp>
        <p:nvSpPr>
          <p:cNvPr id="6" name="スライド番号プレースホルダー 5"/>
          <p:cNvSpPr>
            <a:spLocks noGrp="1"/>
          </p:cNvSpPr>
          <p:nvPr>
            <p:ph type="sldNum" sz="quarter" idx="12"/>
          </p:nvPr>
        </p:nvSpPr>
        <p:spPr/>
        <p:txBody>
          <a:bodyPr/>
          <a:lstStyle/>
          <a:p>
            <a:fld id="{1FE9481B-DE6D-461E-BA0D-AB3359109AA2}" type="slidenum">
              <a:rPr kumimoji="1" lang="ja-JP" altLang="en-US" smtClean="0"/>
              <a:t>‹#›</a:t>
            </a:fld>
            <a:endParaRPr kumimoji="1" lang="ja-JP" altLang="en-US"/>
          </a:p>
        </p:txBody>
      </p:sp>
    </p:spTree>
    <p:extLst>
      <p:ext uri="{BB962C8B-B14F-4D97-AF65-F5344CB8AC3E}">
        <p14:creationId xmlns:p14="http://schemas.microsoft.com/office/powerpoint/2010/main" val="40630017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 ヘッダー">
    <p:spTree>
      <p:nvGrpSpPr>
        <p:cNvPr id="1" name=""/>
        <p:cNvGrpSpPr/>
        <p:nvPr/>
      </p:nvGrpSpPr>
      <p:grpSpPr>
        <a:xfrm>
          <a:off x="0" y="0"/>
          <a:ext cx="0" cy="0"/>
          <a:chOff x="0" y="0"/>
          <a:chExt cx="0" cy="0"/>
        </a:xfrm>
      </p:grpSpPr>
      <p:sp>
        <p:nvSpPr>
          <p:cNvPr id="2" name="タイトル 1"/>
          <p:cNvSpPr>
            <a:spLocks noGrp="1"/>
          </p:cNvSpPr>
          <p:nvPr>
            <p:ph type="title"/>
          </p:nvPr>
        </p:nvSpPr>
        <p:spPr>
          <a:xfrm>
            <a:off x="530352" y="1316736"/>
            <a:ext cx="7772400" cy="1362456"/>
          </a:xfrm>
          <a:ln>
            <a:noFill/>
          </a:ln>
        </p:spPr>
        <p:txBody>
          <a:bodyPr vert="horz" tIns="0" bIns="0" rtlCol="0" anchor="b">
            <a:noAutofit/>
            <a:scene3d>
              <a:camera prst="orthographicFront"/>
              <a:lightRig rig="freezing" dir="t">
                <a:rot lat="0" lon="0" rev="5640000"/>
              </a:lightRig>
            </a:scene3d>
            <a:sp3d prstMaterial="flat">
              <a:bevelT w="38100" h="38100"/>
            </a:sp3d>
          </a:bodyPr>
          <a:lstStyle>
            <a:lvl1pPr algn="l" rtl="0">
              <a:spcBef>
                <a:spcPct val="0"/>
              </a:spcBef>
              <a:buNone/>
              <a:defRPr lang="en-US" sz="4200" b="1" cap="none" baseline="0" dirty="0">
                <a:ln w="635">
                  <a:noFill/>
                </a:ln>
                <a:solidFill>
                  <a:schemeClr val="tx2"/>
                </a:solidFill>
                <a:effectLst/>
                <a:latin typeface="Meiryo UI" panose="020B0604030504040204" pitchFamily="50" charset="-128"/>
                <a:ea typeface="Meiryo UI" panose="020B0604030504040204" pitchFamily="50" charset="-128"/>
                <a:cs typeface="+mj-cs"/>
              </a:defRPr>
            </a:lvl1pPr>
          </a:lstStyle>
          <a:p>
            <a:pPr rtl="0"/>
            <a:r>
              <a:rPr lang="ja-JP" altLang="en-US" noProof="0"/>
              <a:t>マスター タイトルの書式設定</a:t>
            </a:r>
            <a:endParaRPr kumimoji="0" lang="ja-JP" altLang="en-US" noProof="0" dirty="0"/>
          </a:p>
        </p:txBody>
      </p:sp>
      <p:sp>
        <p:nvSpPr>
          <p:cNvPr id="3" name="テキスト プレースホルダー 2"/>
          <p:cNvSpPr>
            <a:spLocks noGrp="1"/>
          </p:cNvSpPr>
          <p:nvPr>
            <p:ph type="body" idx="1"/>
          </p:nvPr>
        </p:nvSpPr>
        <p:spPr>
          <a:xfrm>
            <a:off x="530352" y="2704664"/>
            <a:ext cx="7772400" cy="1509712"/>
          </a:xfrm>
        </p:spPr>
        <p:txBody>
          <a:bodyPr lIns="45720" rIns="45720" rtlCol="0" anchor="t"/>
          <a:lstStyle>
            <a:lvl1pPr marL="0" indent="0">
              <a:buNone/>
              <a:defRPr sz="1650">
                <a:solidFill>
                  <a:schemeClr val="tx1"/>
                </a:solidFill>
              </a:defRPr>
            </a:lvl1pPr>
            <a:lvl2pPr>
              <a:buNone/>
              <a:defRPr sz="1350">
                <a:solidFill>
                  <a:schemeClr val="tx1">
                    <a:tint val="75000"/>
                  </a:schemeClr>
                </a:solidFill>
              </a:defRPr>
            </a:lvl2pPr>
            <a:lvl3pPr>
              <a:buNone/>
              <a:defRPr sz="1200">
                <a:solidFill>
                  <a:schemeClr val="tx1">
                    <a:tint val="75000"/>
                  </a:schemeClr>
                </a:solidFill>
              </a:defRPr>
            </a:lvl3pPr>
            <a:lvl4pPr>
              <a:buNone/>
              <a:defRPr sz="1050">
                <a:solidFill>
                  <a:schemeClr val="tx1">
                    <a:tint val="75000"/>
                  </a:schemeClr>
                </a:solidFill>
              </a:defRPr>
            </a:lvl4pPr>
            <a:lvl5pPr>
              <a:buNone/>
              <a:defRPr sz="1050">
                <a:solidFill>
                  <a:schemeClr val="tx1">
                    <a:tint val="75000"/>
                  </a:schemeClr>
                </a:solidFill>
              </a:defRPr>
            </a:lvl5pPr>
          </a:lstStyle>
          <a:p>
            <a:pPr lvl="0" rtl="0" eaLnBrk="1" latinLnBrk="0" hangingPunct="1"/>
            <a:r>
              <a:rPr lang="ja-JP" altLang="en-US" noProof="0"/>
              <a:t>マスター テキストの書式設定</a:t>
            </a:r>
          </a:p>
        </p:txBody>
      </p:sp>
      <p:sp>
        <p:nvSpPr>
          <p:cNvPr id="4" name="日付プレースホルダー 3"/>
          <p:cNvSpPr>
            <a:spLocks noGrp="1"/>
          </p:cNvSpPr>
          <p:nvPr>
            <p:ph type="dt" sz="half" idx="10"/>
          </p:nvPr>
        </p:nvSpPr>
        <p:spPr/>
        <p:txBody>
          <a:bodyPr rtlCol="0"/>
          <a:lstStyle/>
          <a:p>
            <a:fld id="{04C2B5B4-8EE7-4C71-94D4-0E2819EE47B9}" type="datetime1">
              <a:rPr lang="ja-JP" altLang="en-US" smtClean="0"/>
              <a:t>2018/2/17</a:t>
            </a:fld>
            <a:endParaRPr lang="en-US" dirty="0"/>
          </a:p>
        </p:txBody>
      </p:sp>
      <p:sp>
        <p:nvSpPr>
          <p:cNvPr id="5" name="フッター プレースホルダー 4"/>
          <p:cNvSpPr>
            <a:spLocks noGrp="1"/>
          </p:cNvSpPr>
          <p:nvPr>
            <p:ph type="ftr" sz="quarter" idx="11"/>
          </p:nvPr>
        </p:nvSpPr>
        <p:spPr/>
        <p:txBody>
          <a:bodyPr rtlCol="0"/>
          <a:lstStyle/>
          <a:p>
            <a:r>
              <a:rPr lang="ja-JP" altLang="en-US"/>
              <a:t>チーム葛飾</a:t>
            </a:r>
            <a:endParaRPr lang="en-US" dirty="0"/>
          </a:p>
        </p:txBody>
      </p:sp>
      <p:sp>
        <p:nvSpPr>
          <p:cNvPr id="6" name="スライド番号プレースホルダー 5"/>
          <p:cNvSpPr>
            <a:spLocks noGrp="1"/>
          </p:cNvSpPr>
          <p:nvPr>
            <p:ph type="sldNum" sz="quarter" idx="12"/>
          </p:nvPr>
        </p:nvSpPr>
        <p:spPr/>
        <p:txBody>
          <a:bodyPr rtlCol="0"/>
          <a:lstStyle/>
          <a:p>
            <a:pPr marL="0" lvl="0" indent="0">
              <a:spcBef>
                <a:spcPts val="0"/>
              </a:spcBef>
              <a:spcAft>
                <a:spcPts val="0"/>
              </a:spcAft>
              <a:buNone/>
            </a:pPr>
            <a:fld id="{00000000-1234-1234-1234-123412341234}" type="slidenum">
              <a:rPr lang="en-US" altLang="ja-JP" smtClean="0"/>
              <a:t>‹#›</a:t>
            </a:fld>
            <a:endParaRPr lang="ja-JP" altLang="en-US"/>
          </a:p>
        </p:txBody>
      </p:sp>
    </p:spTree>
    <p:extLst>
      <p:ext uri="{BB962C8B-B14F-4D97-AF65-F5344CB8AC3E}">
        <p14:creationId xmlns:p14="http://schemas.microsoft.com/office/powerpoint/2010/main" val="3293735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04088"/>
            <a:ext cx="8229600" cy="1143000"/>
          </a:xfrm>
        </p:spPr>
        <p:txBody>
          <a:bodyPr rtlCol="0"/>
          <a:lstStyle/>
          <a:p>
            <a:pPr rtl="0"/>
            <a:r>
              <a:rPr lang="ja-JP" altLang="en-US" noProof="0"/>
              <a:t>マスター タイトルの書式設定</a:t>
            </a:r>
            <a:endParaRPr kumimoji="0" lang="ja-JP" altLang="en-US" noProof="0" dirty="0"/>
          </a:p>
        </p:txBody>
      </p:sp>
      <p:sp>
        <p:nvSpPr>
          <p:cNvPr id="3" name="コンテンツ プレースホルダー 2"/>
          <p:cNvSpPr>
            <a:spLocks noGrp="1"/>
          </p:cNvSpPr>
          <p:nvPr>
            <p:ph sz="half" idx="1"/>
          </p:nvPr>
        </p:nvSpPr>
        <p:spPr>
          <a:xfrm>
            <a:off x="457200" y="1920085"/>
            <a:ext cx="4038600" cy="4434840"/>
          </a:xfrm>
        </p:spPr>
        <p:txBody>
          <a:bodyPr rtlCol="0"/>
          <a:lstStyle>
            <a:lvl1pPr>
              <a:defRPr sz="1950"/>
            </a:lvl1pPr>
            <a:lvl2pPr>
              <a:defRPr sz="1800"/>
            </a:lvl2pPr>
            <a:lvl3pPr>
              <a:defRPr sz="1500"/>
            </a:lvl3pPr>
            <a:lvl4pPr>
              <a:defRPr sz="1350"/>
            </a:lvl4pPr>
            <a:lvl5pPr>
              <a:defRPr sz="1350"/>
            </a:lvl5pPr>
          </a:lstStyle>
          <a:p>
            <a:pPr lvl="0" rtl="0" eaLnBrk="1" latinLnBrk="0" hangingPunct="1"/>
            <a:r>
              <a:rPr lang="ja-JP" altLang="en-US" noProof="0"/>
              <a:t>マスター テキストの書式設定</a:t>
            </a:r>
          </a:p>
          <a:p>
            <a:pPr lvl="1" rtl="0" eaLnBrk="1" latinLnBrk="0" hangingPunct="1"/>
            <a:r>
              <a:rPr lang="ja-JP" altLang="en-US" noProof="0"/>
              <a:t>第 </a:t>
            </a:r>
            <a:r>
              <a:rPr lang="en-US" altLang="ja-JP" noProof="0"/>
              <a:t>2 </a:t>
            </a:r>
            <a:r>
              <a:rPr lang="ja-JP" altLang="en-US" noProof="0"/>
              <a:t>レベル</a:t>
            </a:r>
          </a:p>
          <a:p>
            <a:pPr lvl="2" rtl="0" eaLnBrk="1" latinLnBrk="0" hangingPunct="1"/>
            <a:r>
              <a:rPr lang="ja-JP" altLang="en-US" noProof="0"/>
              <a:t>第 </a:t>
            </a:r>
            <a:r>
              <a:rPr lang="en-US" altLang="ja-JP" noProof="0"/>
              <a:t>3 </a:t>
            </a:r>
            <a:r>
              <a:rPr lang="ja-JP" altLang="en-US" noProof="0"/>
              <a:t>レベル</a:t>
            </a:r>
          </a:p>
          <a:p>
            <a:pPr lvl="3" rtl="0" eaLnBrk="1" latinLnBrk="0" hangingPunct="1"/>
            <a:r>
              <a:rPr lang="ja-JP" altLang="en-US" noProof="0"/>
              <a:t>第 </a:t>
            </a:r>
            <a:r>
              <a:rPr lang="en-US" altLang="ja-JP" noProof="0"/>
              <a:t>4 </a:t>
            </a:r>
            <a:r>
              <a:rPr lang="ja-JP" altLang="en-US" noProof="0"/>
              <a:t>レベル</a:t>
            </a:r>
          </a:p>
          <a:p>
            <a:pPr lvl="4" rtl="0" eaLnBrk="1" latinLnBrk="0" hangingPunct="1"/>
            <a:r>
              <a:rPr lang="ja-JP" altLang="en-US" noProof="0"/>
              <a:t>第 </a:t>
            </a:r>
            <a:r>
              <a:rPr lang="en-US" altLang="ja-JP" noProof="0"/>
              <a:t>5 </a:t>
            </a:r>
            <a:r>
              <a:rPr lang="ja-JP" altLang="en-US" noProof="0"/>
              <a:t>レベル</a:t>
            </a:r>
            <a:endParaRPr kumimoji="0" lang="ja-JP" altLang="en-US" noProof="0" dirty="0"/>
          </a:p>
        </p:txBody>
      </p:sp>
      <p:sp>
        <p:nvSpPr>
          <p:cNvPr id="4" name="コンテンツ プレースホルダー 3"/>
          <p:cNvSpPr>
            <a:spLocks noGrp="1"/>
          </p:cNvSpPr>
          <p:nvPr>
            <p:ph sz="half" idx="2"/>
          </p:nvPr>
        </p:nvSpPr>
        <p:spPr>
          <a:xfrm>
            <a:off x="4648200" y="1920085"/>
            <a:ext cx="4038600" cy="4434840"/>
          </a:xfrm>
        </p:spPr>
        <p:txBody>
          <a:bodyPr rtlCol="0"/>
          <a:lstStyle>
            <a:lvl1pPr>
              <a:defRPr sz="1950"/>
            </a:lvl1pPr>
            <a:lvl2pPr>
              <a:defRPr sz="1800"/>
            </a:lvl2pPr>
            <a:lvl3pPr>
              <a:defRPr sz="1500"/>
            </a:lvl3pPr>
            <a:lvl4pPr>
              <a:defRPr sz="1350"/>
            </a:lvl4pPr>
            <a:lvl5pPr>
              <a:defRPr sz="1350"/>
            </a:lvl5pPr>
          </a:lstStyle>
          <a:p>
            <a:pPr lvl="0" rtl="0" eaLnBrk="1" latinLnBrk="0" hangingPunct="1"/>
            <a:r>
              <a:rPr lang="ja-JP" altLang="en-US" noProof="0"/>
              <a:t>マスター テキストの書式設定</a:t>
            </a:r>
          </a:p>
          <a:p>
            <a:pPr lvl="1" rtl="0" eaLnBrk="1" latinLnBrk="0" hangingPunct="1"/>
            <a:r>
              <a:rPr lang="ja-JP" altLang="en-US" noProof="0"/>
              <a:t>第 </a:t>
            </a:r>
            <a:r>
              <a:rPr lang="en-US" altLang="ja-JP" noProof="0"/>
              <a:t>2 </a:t>
            </a:r>
            <a:r>
              <a:rPr lang="ja-JP" altLang="en-US" noProof="0"/>
              <a:t>レベル</a:t>
            </a:r>
          </a:p>
          <a:p>
            <a:pPr lvl="2" rtl="0" eaLnBrk="1" latinLnBrk="0" hangingPunct="1"/>
            <a:r>
              <a:rPr lang="ja-JP" altLang="en-US" noProof="0"/>
              <a:t>第 </a:t>
            </a:r>
            <a:r>
              <a:rPr lang="en-US" altLang="ja-JP" noProof="0"/>
              <a:t>3 </a:t>
            </a:r>
            <a:r>
              <a:rPr lang="ja-JP" altLang="en-US" noProof="0"/>
              <a:t>レベル</a:t>
            </a:r>
          </a:p>
          <a:p>
            <a:pPr lvl="3" rtl="0" eaLnBrk="1" latinLnBrk="0" hangingPunct="1"/>
            <a:r>
              <a:rPr lang="ja-JP" altLang="en-US" noProof="0"/>
              <a:t>第 </a:t>
            </a:r>
            <a:r>
              <a:rPr lang="en-US" altLang="ja-JP" noProof="0"/>
              <a:t>4 </a:t>
            </a:r>
            <a:r>
              <a:rPr lang="ja-JP" altLang="en-US" noProof="0"/>
              <a:t>レベル</a:t>
            </a:r>
          </a:p>
          <a:p>
            <a:pPr lvl="4" rtl="0" eaLnBrk="1" latinLnBrk="0" hangingPunct="1"/>
            <a:r>
              <a:rPr lang="ja-JP" altLang="en-US" noProof="0"/>
              <a:t>第 </a:t>
            </a:r>
            <a:r>
              <a:rPr lang="en-US" altLang="ja-JP" noProof="0"/>
              <a:t>5 </a:t>
            </a:r>
            <a:r>
              <a:rPr lang="ja-JP" altLang="en-US" noProof="0"/>
              <a:t>レベル</a:t>
            </a:r>
            <a:endParaRPr kumimoji="0" lang="ja-JP" altLang="en-US" noProof="0" dirty="0"/>
          </a:p>
        </p:txBody>
      </p:sp>
      <p:sp>
        <p:nvSpPr>
          <p:cNvPr id="5" name="日付プレースホルダー 4"/>
          <p:cNvSpPr>
            <a:spLocks noGrp="1"/>
          </p:cNvSpPr>
          <p:nvPr>
            <p:ph type="dt" sz="half" idx="10"/>
          </p:nvPr>
        </p:nvSpPr>
        <p:spPr/>
        <p:txBody>
          <a:bodyPr rtlCol="0"/>
          <a:lstStyle/>
          <a:p>
            <a:fld id="{574F3BF7-EB68-41D8-B937-807EA15EC17D}" type="datetime1">
              <a:rPr lang="ja-JP" altLang="en-US" smtClean="0"/>
              <a:t>2018/2/17</a:t>
            </a:fld>
            <a:endParaRPr lang="en-US" dirty="0"/>
          </a:p>
        </p:txBody>
      </p:sp>
      <p:sp>
        <p:nvSpPr>
          <p:cNvPr id="6" name="フッター プレースホルダー 5"/>
          <p:cNvSpPr>
            <a:spLocks noGrp="1"/>
          </p:cNvSpPr>
          <p:nvPr>
            <p:ph type="ftr" sz="quarter" idx="11"/>
          </p:nvPr>
        </p:nvSpPr>
        <p:spPr/>
        <p:txBody>
          <a:bodyPr rtlCol="0"/>
          <a:lstStyle/>
          <a:p>
            <a:r>
              <a:rPr lang="ja-JP" altLang="en-US"/>
              <a:t>チーム葛飾</a:t>
            </a:r>
            <a:endParaRPr lang="en-US" dirty="0"/>
          </a:p>
        </p:txBody>
      </p:sp>
      <p:sp>
        <p:nvSpPr>
          <p:cNvPr id="7" name="スライド番号プレースホルダー 6"/>
          <p:cNvSpPr>
            <a:spLocks noGrp="1"/>
          </p:cNvSpPr>
          <p:nvPr>
            <p:ph type="sldNum" sz="quarter" idx="12"/>
          </p:nvPr>
        </p:nvSpPr>
        <p:spPr/>
        <p:txBody>
          <a:bodyPr rtlCol="0"/>
          <a:lstStyle/>
          <a:p>
            <a:pPr marL="0" lvl="0" indent="0">
              <a:spcBef>
                <a:spcPts val="0"/>
              </a:spcBef>
              <a:spcAft>
                <a:spcPts val="0"/>
              </a:spcAft>
              <a:buNone/>
            </a:pPr>
            <a:fld id="{00000000-1234-1234-1234-123412341234}" type="slidenum">
              <a:rPr lang="en-US" altLang="ja-JP" smtClean="0"/>
              <a:t>‹#›</a:t>
            </a:fld>
            <a:endParaRPr lang="ja-JP" altLang="en-US"/>
          </a:p>
        </p:txBody>
      </p:sp>
    </p:spTree>
    <p:extLst>
      <p:ext uri="{BB962C8B-B14F-4D97-AF65-F5344CB8AC3E}">
        <p14:creationId xmlns:p14="http://schemas.microsoft.com/office/powerpoint/2010/main" val="642124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04088"/>
            <a:ext cx="8229600" cy="1143000"/>
          </a:xfrm>
        </p:spPr>
        <p:txBody>
          <a:bodyPr tIns="45720" rtlCol="0" anchor="b"/>
          <a:lstStyle>
            <a:lvl1pPr>
              <a:defRPr/>
            </a:lvl1pPr>
          </a:lstStyle>
          <a:p>
            <a:pPr rtl="0"/>
            <a:r>
              <a:rPr lang="ja-JP" altLang="en-US"/>
              <a:t>マスター タイトルの書式設定</a:t>
            </a:r>
            <a:endParaRPr kumimoji="0" lang="en-US" dirty="0"/>
          </a:p>
        </p:txBody>
      </p:sp>
      <p:sp>
        <p:nvSpPr>
          <p:cNvPr id="3" name="テキスト プレースホルダー 2"/>
          <p:cNvSpPr>
            <a:spLocks noGrp="1"/>
          </p:cNvSpPr>
          <p:nvPr>
            <p:ph type="body" idx="1"/>
          </p:nvPr>
        </p:nvSpPr>
        <p:spPr>
          <a:xfrm>
            <a:off x="457200" y="1855248"/>
            <a:ext cx="4040188" cy="659352"/>
          </a:xfrm>
        </p:spPr>
        <p:txBody>
          <a:bodyPr lIns="45720" tIns="0" rIns="45720" bIns="0" rtlCol="0" anchor="ctr">
            <a:noAutofit/>
          </a:bodyPr>
          <a:lstStyle>
            <a:lvl1pPr marL="0" indent="0">
              <a:buNone/>
              <a:defRPr sz="1800" b="1" cap="none" baseline="0">
                <a:solidFill>
                  <a:schemeClr val="tx1"/>
                </a:solidFill>
                <a:effectLst/>
              </a:defRPr>
            </a:lvl1pPr>
            <a:lvl2pPr>
              <a:buNone/>
              <a:defRPr sz="1500" b="1"/>
            </a:lvl2pPr>
            <a:lvl3pPr>
              <a:buNone/>
              <a:defRPr sz="1350" b="1"/>
            </a:lvl3pPr>
            <a:lvl4pPr>
              <a:buNone/>
              <a:defRPr sz="1200" b="1"/>
            </a:lvl4pPr>
            <a:lvl5pPr>
              <a:buNone/>
              <a:defRPr sz="1200" b="1"/>
            </a:lvl5pPr>
          </a:lstStyle>
          <a:p>
            <a:pPr lvl="0" rtl="0" eaLnBrk="1" latinLnBrk="0" hangingPunct="1"/>
            <a:r>
              <a:rPr lang="ja-JP" altLang="en-US"/>
              <a:t>マスター テキストの書式設定</a:t>
            </a:r>
          </a:p>
        </p:txBody>
      </p:sp>
      <p:sp>
        <p:nvSpPr>
          <p:cNvPr id="5" name="コンテンツ プレースホルダー 4"/>
          <p:cNvSpPr>
            <a:spLocks noGrp="1"/>
          </p:cNvSpPr>
          <p:nvPr>
            <p:ph sz="quarter" idx="2"/>
          </p:nvPr>
        </p:nvSpPr>
        <p:spPr>
          <a:xfrm>
            <a:off x="457200" y="2514600"/>
            <a:ext cx="4040188" cy="3845720"/>
          </a:xfrm>
        </p:spPr>
        <p:txBody>
          <a:bodyPr tIns="0" rtlCol="0"/>
          <a:lstStyle>
            <a:lvl1pPr>
              <a:defRPr sz="1650"/>
            </a:lvl1pPr>
            <a:lvl2pPr>
              <a:defRPr sz="1500"/>
            </a:lvl2pPr>
            <a:lvl3pPr>
              <a:defRPr sz="1350"/>
            </a:lvl3pPr>
            <a:lvl4pPr>
              <a:defRPr sz="1200"/>
            </a:lvl4pPr>
            <a:lvl5pPr>
              <a:defRPr sz="1200"/>
            </a:lvl5pPr>
          </a:lstStyle>
          <a:p>
            <a:pPr lvl="0" rtl="0" eaLnBrk="1" latinLnBrk="0" hangingPunct="1"/>
            <a:r>
              <a:rPr lang="ja-JP" altLang="en-US"/>
              <a:t>マスター テキストの書式設定</a:t>
            </a:r>
          </a:p>
          <a:p>
            <a:pPr lvl="1" rtl="0" eaLnBrk="1" latinLnBrk="0" hangingPunct="1"/>
            <a:r>
              <a:rPr lang="ja-JP" altLang="en-US"/>
              <a:t>第 </a:t>
            </a:r>
            <a:r>
              <a:rPr lang="en-US" altLang="ja-JP"/>
              <a:t>2 </a:t>
            </a:r>
            <a:r>
              <a:rPr lang="ja-JP" altLang="en-US"/>
              <a:t>レベル</a:t>
            </a:r>
          </a:p>
          <a:p>
            <a:pPr lvl="2" rtl="0" eaLnBrk="1" latinLnBrk="0" hangingPunct="1"/>
            <a:r>
              <a:rPr lang="ja-JP" altLang="en-US"/>
              <a:t>第 </a:t>
            </a:r>
            <a:r>
              <a:rPr lang="en-US" altLang="ja-JP"/>
              <a:t>3 </a:t>
            </a:r>
            <a:r>
              <a:rPr lang="ja-JP" altLang="en-US"/>
              <a:t>レベル</a:t>
            </a:r>
          </a:p>
          <a:p>
            <a:pPr lvl="3" rtl="0" eaLnBrk="1" latinLnBrk="0" hangingPunct="1"/>
            <a:r>
              <a:rPr lang="ja-JP" altLang="en-US"/>
              <a:t>第 </a:t>
            </a:r>
            <a:r>
              <a:rPr lang="en-US" altLang="ja-JP"/>
              <a:t>4 </a:t>
            </a:r>
            <a:r>
              <a:rPr lang="ja-JP" altLang="en-US"/>
              <a:t>レベル</a:t>
            </a:r>
          </a:p>
          <a:p>
            <a:pPr lvl="4" rtl="0" eaLnBrk="1" latinLnBrk="0" hangingPunct="1"/>
            <a:r>
              <a:rPr lang="ja-JP" altLang="en-US"/>
              <a:t>第 </a:t>
            </a:r>
            <a:r>
              <a:rPr lang="en-US" altLang="ja-JP"/>
              <a:t>5 </a:t>
            </a:r>
            <a:r>
              <a:rPr lang="ja-JP" altLang="en-US"/>
              <a:t>レベル</a:t>
            </a:r>
            <a:endParaRPr kumimoji="0" lang="en-US" dirty="0"/>
          </a:p>
        </p:txBody>
      </p:sp>
      <p:sp>
        <p:nvSpPr>
          <p:cNvPr id="4" name="テキスト プレースホルダー 3"/>
          <p:cNvSpPr>
            <a:spLocks noGrp="1"/>
          </p:cNvSpPr>
          <p:nvPr>
            <p:ph type="body" sz="half" idx="3"/>
          </p:nvPr>
        </p:nvSpPr>
        <p:spPr>
          <a:xfrm>
            <a:off x="4645026" y="1859759"/>
            <a:ext cx="4041775" cy="654843"/>
          </a:xfrm>
        </p:spPr>
        <p:txBody>
          <a:bodyPr lIns="45720" tIns="0" rIns="45720" bIns="0" rtlCol="0" anchor="ctr"/>
          <a:lstStyle>
            <a:lvl1pPr marL="0" indent="0">
              <a:buNone/>
              <a:defRPr sz="1800" b="1" cap="none" baseline="0">
                <a:solidFill>
                  <a:schemeClr val="tx1"/>
                </a:solidFill>
                <a:effectLst/>
              </a:defRPr>
            </a:lvl1pPr>
            <a:lvl2pPr>
              <a:buNone/>
              <a:defRPr sz="1500" b="1"/>
            </a:lvl2pPr>
            <a:lvl3pPr>
              <a:buNone/>
              <a:defRPr sz="1350" b="1"/>
            </a:lvl3pPr>
            <a:lvl4pPr>
              <a:buNone/>
              <a:defRPr sz="1200" b="1"/>
            </a:lvl4pPr>
            <a:lvl5pPr>
              <a:buNone/>
              <a:defRPr sz="1200" b="1"/>
            </a:lvl5pPr>
          </a:lstStyle>
          <a:p>
            <a:pPr lvl="0" rtl="0" eaLnBrk="1" latinLnBrk="0" hangingPunct="1"/>
            <a:r>
              <a:rPr lang="ja-JP" altLang="en-US"/>
              <a:t>マスター テキストの書式設定</a:t>
            </a:r>
          </a:p>
        </p:txBody>
      </p:sp>
      <p:sp>
        <p:nvSpPr>
          <p:cNvPr id="6" name="コンテンツ プレースホルダー 5"/>
          <p:cNvSpPr>
            <a:spLocks noGrp="1"/>
          </p:cNvSpPr>
          <p:nvPr>
            <p:ph sz="quarter" idx="4"/>
          </p:nvPr>
        </p:nvSpPr>
        <p:spPr>
          <a:xfrm>
            <a:off x="4645026" y="2514600"/>
            <a:ext cx="4041775" cy="3845720"/>
          </a:xfrm>
        </p:spPr>
        <p:txBody>
          <a:bodyPr tIns="0" rtlCol="0"/>
          <a:lstStyle>
            <a:lvl1pPr>
              <a:defRPr sz="1650"/>
            </a:lvl1pPr>
            <a:lvl2pPr>
              <a:defRPr sz="1500"/>
            </a:lvl2pPr>
            <a:lvl3pPr>
              <a:defRPr sz="1350"/>
            </a:lvl3pPr>
            <a:lvl4pPr>
              <a:defRPr sz="1200"/>
            </a:lvl4pPr>
            <a:lvl5pPr>
              <a:defRPr sz="1200"/>
            </a:lvl5pPr>
          </a:lstStyle>
          <a:p>
            <a:pPr lvl="0" rtl="0" eaLnBrk="1" latinLnBrk="0" hangingPunct="1"/>
            <a:r>
              <a:rPr lang="ja-JP" altLang="en-US"/>
              <a:t>マスター テキストの書式設定</a:t>
            </a:r>
          </a:p>
          <a:p>
            <a:pPr lvl="1" rtl="0" eaLnBrk="1" latinLnBrk="0" hangingPunct="1"/>
            <a:r>
              <a:rPr lang="ja-JP" altLang="en-US"/>
              <a:t>第 </a:t>
            </a:r>
            <a:r>
              <a:rPr lang="en-US" altLang="ja-JP"/>
              <a:t>2 </a:t>
            </a:r>
            <a:r>
              <a:rPr lang="ja-JP" altLang="en-US"/>
              <a:t>レベル</a:t>
            </a:r>
          </a:p>
          <a:p>
            <a:pPr lvl="2" rtl="0" eaLnBrk="1" latinLnBrk="0" hangingPunct="1"/>
            <a:r>
              <a:rPr lang="ja-JP" altLang="en-US"/>
              <a:t>第 </a:t>
            </a:r>
            <a:r>
              <a:rPr lang="en-US" altLang="ja-JP"/>
              <a:t>3 </a:t>
            </a:r>
            <a:r>
              <a:rPr lang="ja-JP" altLang="en-US"/>
              <a:t>レベル</a:t>
            </a:r>
          </a:p>
          <a:p>
            <a:pPr lvl="3" rtl="0" eaLnBrk="1" latinLnBrk="0" hangingPunct="1"/>
            <a:r>
              <a:rPr lang="ja-JP" altLang="en-US"/>
              <a:t>第 </a:t>
            </a:r>
            <a:r>
              <a:rPr lang="en-US" altLang="ja-JP"/>
              <a:t>4 </a:t>
            </a:r>
            <a:r>
              <a:rPr lang="ja-JP" altLang="en-US"/>
              <a:t>レベル</a:t>
            </a:r>
          </a:p>
          <a:p>
            <a:pPr lvl="4" rtl="0" eaLnBrk="1" latinLnBrk="0" hangingPunct="1"/>
            <a:r>
              <a:rPr lang="ja-JP" altLang="en-US"/>
              <a:t>第 </a:t>
            </a:r>
            <a:r>
              <a:rPr lang="en-US" altLang="ja-JP"/>
              <a:t>5 </a:t>
            </a:r>
            <a:r>
              <a:rPr lang="ja-JP" altLang="en-US"/>
              <a:t>レベル</a:t>
            </a:r>
            <a:endParaRPr kumimoji="0" lang="en-US" dirty="0"/>
          </a:p>
        </p:txBody>
      </p:sp>
      <p:sp>
        <p:nvSpPr>
          <p:cNvPr id="7" name="日付プレースホルダー 6"/>
          <p:cNvSpPr>
            <a:spLocks noGrp="1"/>
          </p:cNvSpPr>
          <p:nvPr>
            <p:ph type="dt" sz="half" idx="10"/>
          </p:nvPr>
        </p:nvSpPr>
        <p:spPr/>
        <p:txBody>
          <a:bodyPr rtlCol="0"/>
          <a:lstStyle/>
          <a:p>
            <a:fld id="{B87FA96C-D58B-480F-9572-402D657312DF}" type="datetime1">
              <a:rPr lang="ja-JP" altLang="en-US" smtClean="0"/>
              <a:t>2018/2/17</a:t>
            </a:fld>
            <a:endParaRPr lang="en-US" dirty="0"/>
          </a:p>
        </p:txBody>
      </p:sp>
      <p:sp>
        <p:nvSpPr>
          <p:cNvPr id="8" name="フッター プレースホルダー 7"/>
          <p:cNvSpPr>
            <a:spLocks noGrp="1"/>
          </p:cNvSpPr>
          <p:nvPr>
            <p:ph type="ftr" sz="quarter" idx="11"/>
          </p:nvPr>
        </p:nvSpPr>
        <p:spPr/>
        <p:txBody>
          <a:bodyPr rtlCol="0"/>
          <a:lstStyle/>
          <a:p>
            <a:r>
              <a:rPr lang="ja-JP" altLang="en-US"/>
              <a:t>チーム葛飾</a:t>
            </a:r>
            <a:endParaRPr lang="en-US" dirty="0"/>
          </a:p>
        </p:txBody>
      </p:sp>
      <p:sp>
        <p:nvSpPr>
          <p:cNvPr id="9" name="スライド番号プレースホルダー 8"/>
          <p:cNvSpPr>
            <a:spLocks noGrp="1"/>
          </p:cNvSpPr>
          <p:nvPr>
            <p:ph type="sldNum" sz="quarter" idx="12"/>
          </p:nvPr>
        </p:nvSpPr>
        <p:spPr/>
        <p:txBody>
          <a:bodyPr rtlCol="0"/>
          <a:lstStyle/>
          <a:p>
            <a:pPr marL="0" lvl="0" indent="0">
              <a:spcBef>
                <a:spcPts val="0"/>
              </a:spcBef>
              <a:spcAft>
                <a:spcPts val="0"/>
              </a:spcAft>
              <a:buNone/>
            </a:pPr>
            <a:fld id="{00000000-1234-1234-1234-123412341234}" type="slidenum">
              <a:rPr lang="en-US" altLang="ja-JP" smtClean="0"/>
              <a:t>‹#›</a:t>
            </a:fld>
            <a:endParaRPr lang="ja-JP" altLang="en-US"/>
          </a:p>
        </p:txBody>
      </p:sp>
    </p:spTree>
    <p:extLst>
      <p:ext uri="{BB962C8B-B14F-4D97-AF65-F5344CB8AC3E}">
        <p14:creationId xmlns:p14="http://schemas.microsoft.com/office/powerpoint/2010/main" val="904984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04088"/>
            <a:ext cx="8305800" cy="1143000"/>
          </a:xfrm>
        </p:spPr>
        <p:txBody>
          <a:bodyPr vert="horz" tIns="45720" bIns="0" rtlCol="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3750" b="0">
                <a:ln>
                  <a:noFill/>
                </a:ln>
                <a:solidFill>
                  <a:schemeClr val="tx2"/>
                </a:solidFill>
                <a:effectLst/>
                <a:latin typeface="Meiryo UI" panose="020B0604030504040204" pitchFamily="50" charset="-128"/>
                <a:ea typeface="Meiryo UI" panose="020B0604030504040204" pitchFamily="50" charset="-128"/>
                <a:cs typeface="+mj-cs"/>
              </a:defRPr>
            </a:lvl1pPr>
          </a:lstStyle>
          <a:p>
            <a:pPr rtl="0"/>
            <a:r>
              <a:rPr lang="ja-JP" altLang="en-US" noProof="0"/>
              <a:t>マスター タイトルの書式設定</a:t>
            </a:r>
            <a:endParaRPr kumimoji="0" lang="ja-JP" altLang="en-US" noProof="0" dirty="0"/>
          </a:p>
        </p:txBody>
      </p:sp>
      <p:sp>
        <p:nvSpPr>
          <p:cNvPr id="3" name="日付プレースホルダー 2"/>
          <p:cNvSpPr>
            <a:spLocks noGrp="1"/>
          </p:cNvSpPr>
          <p:nvPr>
            <p:ph type="dt" sz="half" idx="10"/>
          </p:nvPr>
        </p:nvSpPr>
        <p:spPr/>
        <p:txBody>
          <a:bodyPr rtlCol="0"/>
          <a:lstStyle/>
          <a:p>
            <a:fld id="{3738A7F2-AF88-4ABC-A6D7-9E5B42EFF98D}" type="datetime1">
              <a:rPr lang="ja-JP" altLang="en-US" smtClean="0"/>
              <a:t>2018/2/17</a:t>
            </a:fld>
            <a:endParaRPr lang="en-US" dirty="0"/>
          </a:p>
        </p:txBody>
      </p:sp>
      <p:sp>
        <p:nvSpPr>
          <p:cNvPr id="4" name="フッター プレースホルダー 3"/>
          <p:cNvSpPr>
            <a:spLocks noGrp="1"/>
          </p:cNvSpPr>
          <p:nvPr>
            <p:ph type="ftr" sz="quarter" idx="11"/>
          </p:nvPr>
        </p:nvSpPr>
        <p:spPr/>
        <p:txBody>
          <a:bodyPr rtlCol="0"/>
          <a:lstStyle/>
          <a:p>
            <a:r>
              <a:rPr lang="ja-JP" altLang="en-US"/>
              <a:t>チーム葛飾</a:t>
            </a:r>
            <a:endParaRPr lang="en-US" dirty="0"/>
          </a:p>
        </p:txBody>
      </p:sp>
      <p:sp>
        <p:nvSpPr>
          <p:cNvPr id="5" name="スライド番号プレースホルダー 4"/>
          <p:cNvSpPr>
            <a:spLocks noGrp="1"/>
          </p:cNvSpPr>
          <p:nvPr>
            <p:ph type="sldNum" sz="quarter" idx="12"/>
          </p:nvPr>
        </p:nvSpPr>
        <p:spPr/>
        <p:txBody>
          <a:bodyPr rtlCol="0"/>
          <a:lstStyle/>
          <a:p>
            <a:pPr marL="0" lvl="0" indent="0">
              <a:spcBef>
                <a:spcPts val="0"/>
              </a:spcBef>
              <a:spcAft>
                <a:spcPts val="0"/>
              </a:spcAft>
              <a:buNone/>
            </a:pPr>
            <a:fld id="{00000000-1234-1234-1234-123412341234}" type="slidenum">
              <a:rPr lang="en-US" altLang="ja-JP" smtClean="0"/>
              <a:t>‹#›</a:t>
            </a:fld>
            <a:endParaRPr lang="ja-JP" altLang="en-US"/>
          </a:p>
        </p:txBody>
      </p:sp>
    </p:spTree>
    <p:extLst>
      <p:ext uri="{BB962C8B-B14F-4D97-AF65-F5344CB8AC3E}">
        <p14:creationId xmlns:p14="http://schemas.microsoft.com/office/powerpoint/2010/main" val="430337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rtlCol="0"/>
          <a:lstStyle/>
          <a:p>
            <a:fld id="{595C3C38-3B7C-4727-BB9D-C19C41A20B7D}" type="datetime1">
              <a:rPr lang="ja-JP" altLang="en-US" smtClean="0"/>
              <a:t>2018/2/17</a:t>
            </a:fld>
            <a:endParaRPr lang="en-US" dirty="0"/>
          </a:p>
        </p:txBody>
      </p:sp>
      <p:sp>
        <p:nvSpPr>
          <p:cNvPr id="3" name="フッター プレースホルダー 2"/>
          <p:cNvSpPr>
            <a:spLocks noGrp="1"/>
          </p:cNvSpPr>
          <p:nvPr>
            <p:ph type="ftr" sz="quarter" idx="11"/>
          </p:nvPr>
        </p:nvSpPr>
        <p:spPr/>
        <p:txBody>
          <a:bodyPr rtlCol="0"/>
          <a:lstStyle/>
          <a:p>
            <a:r>
              <a:rPr lang="ja-JP" altLang="en-US"/>
              <a:t>チーム葛飾</a:t>
            </a:r>
            <a:endParaRPr lang="en-US" dirty="0"/>
          </a:p>
        </p:txBody>
      </p:sp>
      <p:sp>
        <p:nvSpPr>
          <p:cNvPr id="4" name="スライド番号プレースホルダー 3"/>
          <p:cNvSpPr>
            <a:spLocks noGrp="1"/>
          </p:cNvSpPr>
          <p:nvPr>
            <p:ph type="sldNum" sz="quarter" idx="12"/>
          </p:nvPr>
        </p:nvSpPr>
        <p:spPr/>
        <p:txBody>
          <a:bodyPr rtlCol="0"/>
          <a:lstStyle/>
          <a:p>
            <a:pPr marL="0" lvl="0" indent="0">
              <a:spcBef>
                <a:spcPts val="0"/>
              </a:spcBef>
              <a:spcAft>
                <a:spcPts val="0"/>
              </a:spcAft>
              <a:buNone/>
            </a:pPr>
            <a:fld id="{00000000-1234-1234-1234-123412341234}" type="slidenum">
              <a:rPr lang="en-US" altLang="ja-JP" smtClean="0"/>
              <a:t>‹#›</a:t>
            </a:fld>
            <a:endParaRPr lang="ja-JP" altLang="en-US"/>
          </a:p>
        </p:txBody>
      </p:sp>
    </p:spTree>
    <p:extLst>
      <p:ext uri="{BB962C8B-B14F-4D97-AF65-F5344CB8AC3E}">
        <p14:creationId xmlns:p14="http://schemas.microsoft.com/office/powerpoint/2010/main" val="2399407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キャプション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85800" y="514352"/>
            <a:ext cx="2743200" cy="1162050"/>
          </a:xfrm>
        </p:spPr>
        <p:txBody>
          <a:bodyPr lIns="0" rtlCol="0" anchor="b">
            <a:noAutofit/>
          </a:bodyPr>
          <a:lstStyle>
            <a:lvl1pPr algn="l" rtl="0">
              <a:spcBef>
                <a:spcPct val="0"/>
              </a:spcBef>
              <a:buNone/>
              <a:defRPr sz="1950" b="0">
                <a:ln>
                  <a:noFill/>
                </a:ln>
                <a:solidFill>
                  <a:schemeClr val="tx2"/>
                </a:solidFill>
                <a:effectLst/>
                <a:latin typeface="Meiryo UI" panose="020B0604030504040204" pitchFamily="50" charset="-128"/>
                <a:ea typeface="Meiryo UI" panose="020B0604030504040204" pitchFamily="50" charset="-128"/>
                <a:cs typeface="+mj-cs"/>
              </a:defRPr>
            </a:lvl1pPr>
          </a:lstStyle>
          <a:p>
            <a:pPr rtl="0"/>
            <a:r>
              <a:rPr lang="ja-JP" altLang="en-US" noProof="0"/>
              <a:t>マスター タイトルの書式設定</a:t>
            </a:r>
            <a:endParaRPr kumimoji="0" lang="ja-JP" altLang="en-US" noProof="0" dirty="0"/>
          </a:p>
        </p:txBody>
      </p:sp>
      <p:sp>
        <p:nvSpPr>
          <p:cNvPr id="4" name="コンテンツ プレースホルダー 3"/>
          <p:cNvSpPr>
            <a:spLocks noGrp="1"/>
          </p:cNvSpPr>
          <p:nvPr>
            <p:ph sz="half" idx="1"/>
          </p:nvPr>
        </p:nvSpPr>
        <p:spPr>
          <a:xfrm>
            <a:off x="3575050" y="1676400"/>
            <a:ext cx="5111750" cy="4572000"/>
          </a:xfrm>
        </p:spPr>
        <p:txBody>
          <a:bodyPr tIns="0" rtlCol="0"/>
          <a:lstStyle>
            <a:lvl1pPr>
              <a:defRPr sz="2100"/>
            </a:lvl1pPr>
            <a:lvl2pPr>
              <a:defRPr sz="1950"/>
            </a:lvl2pPr>
            <a:lvl3pPr>
              <a:defRPr sz="1800"/>
            </a:lvl3pPr>
            <a:lvl4pPr>
              <a:defRPr sz="1500"/>
            </a:lvl4pPr>
            <a:lvl5pPr>
              <a:defRPr sz="1350"/>
            </a:lvl5pPr>
          </a:lstStyle>
          <a:p>
            <a:pPr lvl="0" rtl="0" eaLnBrk="1" latinLnBrk="0" hangingPunct="1"/>
            <a:r>
              <a:rPr lang="ja-JP" altLang="en-US" noProof="0"/>
              <a:t>マスター テキストの書式設定</a:t>
            </a:r>
          </a:p>
          <a:p>
            <a:pPr lvl="1" rtl="0" eaLnBrk="1" latinLnBrk="0" hangingPunct="1"/>
            <a:r>
              <a:rPr lang="ja-JP" altLang="en-US" noProof="0"/>
              <a:t>第 </a:t>
            </a:r>
            <a:r>
              <a:rPr lang="en-US" altLang="ja-JP" noProof="0"/>
              <a:t>2 </a:t>
            </a:r>
            <a:r>
              <a:rPr lang="ja-JP" altLang="en-US" noProof="0"/>
              <a:t>レベル</a:t>
            </a:r>
          </a:p>
          <a:p>
            <a:pPr lvl="2" rtl="0" eaLnBrk="1" latinLnBrk="0" hangingPunct="1"/>
            <a:r>
              <a:rPr lang="ja-JP" altLang="en-US" noProof="0"/>
              <a:t>第 </a:t>
            </a:r>
            <a:r>
              <a:rPr lang="en-US" altLang="ja-JP" noProof="0"/>
              <a:t>3 </a:t>
            </a:r>
            <a:r>
              <a:rPr lang="ja-JP" altLang="en-US" noProof="0"/>
              <a:t>レベル</a:t>
            </a:r>
          </a:p>
          <a:p>
            <a:pPr lvl="3" rtl="0" eaLnBrk="1" latinLnBrk="0" hangingPunct="1"/>
            <a:r>
              <a:rPr lang="ja-JP" altLang="en-US" noProof="0"/>
              <a:t>第 </a:t>
            </a:r>
            <a:r>
              <a:rPr lang="en-US" altLang="ja-JP" noProof="0"/>
              <a:t>4 </a:t>
            </a:r>
            <a:r>
              <a:rPr lang="ja-JP" altLang="en-US" noProof="0"/>
              <a:t>レベル</a:t>
            </a:r>
          </a:p>
          <a:p>
            <a:pPr lvl="4" rtl="0" eaLnBrk="1" latinLnBrk="0" hangingPunct="1"/>
            <a:r>
              <a:rPr lang="ja-JP" altLang="en-US" noProof="0"/>
              <a:t>第 </a:t>
            </a:r>
            <a:r>
              <a:rPr lang="en-US" altLang="ja-JP" noProof="0"/>
              <a:t>5 </a:t>
            </a:r>
            <a:r>
              <a:rPr lang="ja-JP" altLang="en-US" noProof="0"/>
              <a:t>レベル</a:t>
            </a:r>
            <a:endParaRPr kumimoji="0" lang="ja-JP" altLang="en-US" noProof="0" dirty="0"/>
          </a:p>
        </p:txBody>
      </p:sp>
      <p:sp>
        <p:nvSpPr>
          <p:cNvPr id="3" name="テキスト プレースホルダー 2"/>
          <p:cNvSpPr>
            <a:spLocks noGrp="1"/>
          </p:cNvSpPr>
          <p:nvPr>
            <p:ph type="body" idx="2"/>
          </p:nvPr>
        </p:nvSpPr>
        <p:spPr>
          <a:xfrm>
            <a:off x="685800" y="1676400"/>
            <a:ext cx="2743200" cy="4572000"/>
          </a:xfrm>
        </p:spPr>
        <p:txBody>
          <a:bodyPr lIns="18288" rIns="18288" rtlCol="0"/>
          <a:lstStyle>
            <a:lvl1pPr marL="0" indent="0" algn="l">
              <a:buNone/>
              <a:defRPr sz="1050"/>
            </a:lvl1pPr>
            <a:lvl2pPr indent="0" algn="l">
              <a:buNone/>
              <a:defRPr sz="900"/>
            </a:lvl2pPr>
            <a:lvl3pPr indent="0" algn="l">
              <a:buNone/>
              <a:defRPr sz="750"/>
            </a:lvl3pPr>
            <a:lvl4pPr indent="0" algn="l">
              <a:buNone/>
              <a:defRPr sz="675"/>
            </a:lvl4pPr>
            <a:lvl5pPr indent="0" algn="l">
              <a:buNone/>
              <a:defRPr sz="675"/>
            </a:lvl5pPr>
          </a:lstStyle>
          <a:p>
            <a:pPr lvl="0" rtl="0" eaLnBrk="1" latinLnBrk="0" hangingPunct="1"/>
            <a:r>
              <a:rPr lang="ja-JP" altLang="en-US" noProof="0"/>
              <a:t>マスター テキストの書式設定</a:t>
            </a:r>
          </a:p>
        </p:txBody>
      </p:sp>
      <p:sp>
        <p:nvSpPr>
          <p:cNvPr id="5" name="日付プレースホルダー 4"/>
          <p:cNvSpPr>
            <a:spLocks noGrp="1"/>
          </p:cNvSpPr>
          <p:nvPr>
            <p:ph type="dt" sz="half" idx="10"/>
          </p:nvPr>
        </p:nvSpPr>
        <p:spPr/>
        <p:txBody>
          <a:bodyPr rtlCol="0"/>
          <a:lstStyle/>
          <a:p>
            <a:fld id="{8922997A-3935-476F-AB7F-DBA1EFCE1AAB}" type="datetime1">
              <a:rPr lang="ja-JP" altLang="en-US" smtClean="0"/>
              <a:t>2018/2/17</a:t>
            </a:fld>
            <a:endParaRPr lang="en-US" dirty="0"/>
          </a:p>
        </p:txBody>
      </p:sp>
      <p:sp>
        <p:nvSpPr>
          <p:cNvPr id="6" name="フッター プレースホルダー 5"/>
          <p:cNvSpPr>
            <a:spLocks noGrp="1"/>
          </p:cNvSpPr>
          <p:nvPr>
            <p:ph type="ftr" sz="quarter" idx="11"/>
          </p:nvPr>
        </p:nvSpPr>
        <p:spPr/>
        <p:txBody>
          <a:bodyPr rtlCol="0"/>
          <a:lstStyle/>
          <a:p>
            <a:r>
              <a:rPr lang="ja-JP" altLang="en-US"/>
              <a:t>チーム葛飾</a:t>
            </a:r>
            <a:endParaRPr lang="en-US" dirty="0"/>
          </a:p>
        </p:txBody>
      </p:sp>
      <p:sp>
        <p:nvSpPr>
          <p:cNvPr id="7" name="スライド番号プレースホルダー 6"/>
          <p:cNvSpPr>
            <a:spLocks noGrp="1"/>
          </p:cNvSpPr>
          <p:nvPr>
            <p:ph type="sldNum" sz="quarter" idx="12"/>
          </p:nvPr>
        </p:nvSpPr>
        <p:spPr/>
        <p:txBody>
          <a:bodyPr rtlCol="0"/>
          <a:lstStyle/>
          <a:p>
            <a:pPr marL="0" lvl="0" indent="0">
              <a:spcBef>
                <a:spcPts val="0"/>
              </a:spcBef>
              <a:spcAft>
                <a:spcPts val="0"/>
              </a:spcAft>
              <a:buNone/>
            </a:pPr>
            <a:fld id="{00000000-1234-1234-1234-123412341234}" type="slidenum">
              <a:rPr lang="en-US" altLang="ja-JP" smtClean="0"/>
              <a:t>‹#›</a:t>
            </a:fld>
            <a:endParaRPr lang="ja-JP" altLang="en-US"/>
          </a:p>
        </p:txBody>
      </p:sp>
    </p:spTree>
    <p:extLst>
      <p:ext uri="{BB962C8B-B14F-4D97-AF65-F5344CB8AC3E}">
        <p14:creationId xmlns:p14="http://schemas.microsoft.com/office/powerpoint/2010/main" val="1478527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キャプション付きの画像">
    <p:spTree>
      <p:nvGrpSpPr>
        <p:cNvPr id="1" name=""/>
        <p:cNvGrpSpPr/>
        <p:nvPr/>
      </p:nvGrpSpPr>
      <p:grpSpPr>
        <a:xfrm>
          <a:off x="0" y="0"/>
          <a:ext cx="0" cy="0"/>
          <a:chOff x="0" y="0"/>
          <a:chExt cx="0" cy="0"/>
        </a:xfrm>
      </p:grpSpPr>
      <p:sp>
        <p:nvSpPr>
          <p:cNvPr id="9" name="1 つの角を切り取って丸めた四角形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rtl="0" eaLnBrk="1" latinLnBrk="0" hangingPunct="1"/>
            <a:endParaRPr kumimoji="0" lang="ja-JP" altLang="en-US" sz="1350" noProof="0" dirty="0"/>
          </a:p>
        </p:txBody>
      </p:sp>
      <p:sp>
        <p:nvSpPr>
          <p:cNvPr id="12" name="直角三角形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rtl="0" eaLnBrk="1" latinLnBrk="0" hangingPunct="1"/>
            <a:endParaRPr kumimoji="0" lang="ja-JP" altLang="en-US" sz="1350" noProof="0" dirty="0"/>
          </a:p>
        </p:txBody>
      </p:sp>
      <p:sp>
        <p:nvSpPr>
          <p:cNvPr id="2" name="タイトル 1"/>
          <p:cNvSpPr>
            <a:spLocks noGrp="1"/>
          </p:cNvSpPr>
          <p:nvPr>
            <p:ph type="title"/>
          </p:nvPr>
        </p:nvSpPr>
        <p:spPr>
          <a:xfrm>
            <a:off x="609600" y="1176998"/>
            <a:ext cx="2212848" cy="1582621"/>
          </a:xfrm>
        </p:spPr>
        <p:txBody>
          <a:bodyPr vert="horz" lIns="45720" tIns="45720" rIns="45720" bIns="45720" rtlCol="0" anchor="b"/>
          <a:lstStyle>
            <a:lvl1pPr algn="l">
              <a:buNone/>
              <a:defRPr sz="1500" b="1">
                <a:solidFill>
                  <a:schemeClr val="tx2"/>
                </a:solidFill>
              </a:defRPr>
            </a:lvl1pPr>
          </a:lstStyle>
          <a:p>
            <a:pPr rtl="0"/>
            <a:r>
              <a:rPr lang="ja-JP" altLang="en-US" noProof="0"/>
              <a:t>マスター タイトルの書式設定</a:t>
            </a:r>
            <a:endParaRPr kumimoji="0" lang="ja-JP" altLang="en-US" noProof="0" dirty="0"/>
          </a:p>
        </p:txBody>
      </p:sp>
      <p:sp>
        <p:nvSpPr>
          <p:cNvPr id="3" name="図プレースホルダー 2" descr="画像を追加する空のプレースホルダー。プレースホルダーをクリックし、追加する画像を選択します"/>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rtlCol="0"/>
          <a:lstStyle>
            <a:lvl1pPr marL="0" indent="0">
              <a:buNone/>
              <a:defRPr sz="2400"/>
            </a:lvl1pPr>
          </a:lstStyle>
          <a:p>
            <a:pPr rtl="0"/>
            <a:r>
              <a:rPr lang="ja-JP" altLang="en-US" noProof="0"/>
              <a:t>アイコンをクリックして図を追加</a:t>
            </a:r>
            <a:endParaRPr kumimoji="0" lang="ja-JP" altLang="en-US" noProof="0" dirty="0"/>
          </a:p>
        </p:txBody>
      </p:sp>
      <p:sp>
        <p:nvSpPr>
          <p:cNvPr id="4" name="テキスト プレースホルダー 3"/>
          <p:cNvSpPr>
            <a:spLocks noGrp="1"/>
          </p:cNvSpPr>
          <p:nvPr>
            <p:ph type="body" sz="half" idx="2"/>
          </p:nvPr>
        </p:nvSpPr>
        <p:spPr>
          <a:xfrm>
            <a:off x="609600" y="2828785"/>
            <a:ext cx="2209800" cy="2179320"/>
          </a:xfrm>
        </p:spPr>
        <p:txBody>
          <a:bodyPr lIns="64008" rIns="45720" bIns="45720" rtlCol="0" anchor="t"/>
          <a:lstStyle>
            <a:lvl1pPr marL="0" indent="0" algn="l">
              <a:spcBef>
                <a:spcPts val="188"/>
              </a:spcBef>
              <a:buFontTx/>
              <a:buNone/>
              <a:defRPr sz="975"/>
            </a:lvl1pPr>
            <a:lvl2pPr>
              <a:defRPr sz="900"/>
            </a:lvl2pPr>
            <a:lvl3pPr>
              <a:defRPr sz="750"/>
            </a:lvl3pPr>
            <a:lvl4pPr>
              <a:defRPr sz="675"/>
            </a:lvl4pPr>
            <a:lvl5pPr>
              <a:defRPr sz="675"/>
            </a:lvl5pPr>
          </a:lstStyle>
          <a:p>
            <a:pPr lvl="0" rtl="0" eaLnBrk="1" latinLnBrk="0" hangingPunct="1"/>
            <a:r>
              <a:rPr lang="ja-JP" altLang="en-US" noProof="0"/>
              <a:t>マスター テキストの書式設定</a:t>
            </a:r>
          </a:p>
        </p:txBody>
      </p:sp>
      <p:sp>
        <p:nvSpPr>
          <p:cNvPr id="5" name="日付プレースホルダー 4"/>
          <p:cNvSpPr>
            <a:spLocks noGrp="1"/>
          </p:cNvSpPr>
          <p:nvPr>
            <p:ph type="dt" sz="half" idx="10"/>
          </p:nvPr>
        </p:nvSpPr>
        <p:spPr/>
        <p:txBody>
          <a:bodyPr rtlCol="0"/>
          <a:lstStyle/>
          <a:p>
            <a:fld id="{D992B6A7-2CB7-49DB-A0AB-1B54D065B64E}" type="datetime1">
              <a:rPr lang="ja-JP" altLang="en-US" smtClean="0"/>
              <a:t>2018/2/17</a:t>
            </a:fld>
            <a:endParaRPr lang="en-US" dirty="0"/>
          </a:p>
        </p:txBody>
      </p:sp>
      <p:sp>
        <p:nvSpPr>
          <p:cNvPr id="6" name="フッター プレースホルダー 5"/>
          <p:cNvSpPr>
            <a:spLocks noGrp="1"/>
          </p:cNvSpPr>
          <p:nvPr>
            <p:ph type="ftr" sz="quarter" idx="11"/>
          </p:nvPr>
        </p:nvSpPr>
        <p:spPr/>
        <p:txBody>
          <a:bodyPr rtlCol="0"/>
          <a:lstStyle/>
          <a:p>
            <a:r>
              <a:rPr lang="ja-JP" altLang="en-US"/>
              <a:t>チーム葛飾</a:t>
            </a:r>
            <a:endParaRPr lang="en-US" dirty="0"/>
          </a:p>
        </p:txBody>
      </p:sp>
      <p:sp>
        <p:nvSpPr>
          <p:cNvPr id="7" name="スライド番号プレースホルダー 6"/>
          <p:cNvSpPr>
            <a:spLocks noGrp="1"/>
          </p:cNvSpPr>
          <p:nvPr>
            <p:ph type="sldNum" sz="quarter" idx="12"/>
          </p:nvPr>
        </p:nvSpPr>
        <p:spPr>
          <a:xfrm>
            <a:off x="8077200" y="6356352"/>
            <a:ext cx="609600" cy="365125"/>
          </a:xfrm>
        </p:spPr>
        <p:txBody>
          <a:bodyPr rtlCol="0"/>
          <a:lstStyle/>
          <a:p>
            <a:pPr marL="0" lvl="0" indent="0">
              <a:spcBef>
                <a:spcPts val="0"/>
              </a:spcBef>
              <a:spcAft>
                <a:spcPts val="0"/>
              </a:spcAft>
              <a:buNone/>
            </a:pPr>
            <a:fld id="{00000000-1234-1234-1234-123412341234}" type="slidenum">
              <a:rPr lang="en-US" altLang="ja-JP" smtClean="0"/>
              <a:t>‹#›</a:t>
            </a:fld>
            <a:endParaRPr lang="ja-JP" altLang="en-US"/>
          </a:p>
        </p:txBody>
      </p:sp>
      <p:sp>
        <p:nvSpPr>
          <p:cNvPr id="10" name="フリーフォーム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68580" tIns="34290" rIns="68580" bIns="34290" rtlCol="0" anchor="t" compatLnSpc="1"/>
          <a:lstStyle/>
          <a:p>
            <a:pPr marL="0" algn="l" rtl="0" eaLnBrk="1" latinLnBrk="0" hangingPunct="1"/>
            <a:endParaRPr kumimoji="0" lang="ja-JP" altLang="en-US" sz="1350" noProof="0" dirty="0">
              <a:solidFill>
                <a:schemeClr val="tx1"/>
              </a:solidFill>
              <a:latin typeface="+mn-lt"/>
              <a:ea typeface="+mn-ea"/>
              <a:cs typeface="+mn-cs"/>
            </a:endParaRPr>
          </a:p>
        </p:txBody>
      </p:sp>
      <p:sp>
        <p:nvSpPr>
          <p:cNvPr id="11" name="フリーフォーム 10"/>
          <p:cNvSpPr>
            <a:spLocks/>
          </p:cNvSpPr>
          <p:nvPr/>
        </p:nvSpPr>
        <p:spPr bwMode="auto">
          <a:xfrm flipV="1">
            <a:off x="4381500" y="6219827"/>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68580" tIns="34290" rIns="68580" bIns="34290" rtlCol="0" anchor="t" compatLnSpc="1"/>
          <a:lstStyle/>
          <a:p>
            <a:pPr marL="0" algn="l" rtl="0" eaLnBrk="1" latinLnBrk="0" hangingPunct="1"/>
            <a:endParaRPr kumimoji="0" lang="ja-JP" altLang="en-US" sz="1350" noProof="0" dirty="0">
              <a:solidFill>
                <a:schemeClr val="tx1"/>
              </a:solidFill>
              <a:latin typeface="+mn-lt"/>
              <a:ea typeface="+mn-ea"/>
              <a:cs typeface="+mn-cs"/>
            </a:endParaRPr>
          </a:p>
        </p:txBody>
      </p:sp>
    </p:spTree>
    <p:extLst>
      <p:ext uri="{BB962C8B-B14F-4D97-AF65-F5344CB8AC3E}">
        <p14:creationId xmlns:p14="http://schemas.microsoft.com/office/powerpoint/2010/main" val="2220996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3">
        <a:schemeClr val="bg1"/>
      </p:bgRef>
    </p:bg>
    <p:spTree>
      <p:nvGrpSpPr>
        <p:cNvPr id="1" name=""/>
        <p:cNvGrpSpPr/>
        <p:nvPr/>
      </p:nvGrpSpPr>
      <p:grpSpPr>
        <a:xfrm>
          <a:off x="0" y="0"/>
          <a:ext cx="0" cy="0"/>
          <a:chOff x="0" y="0"/>
          <a:chExt cx="0" cy="0"/>
        </a:xfrm>
      </p:grpSpPr>
      <p:grpSp>
        <p:nvGrpSpPr>
          <p:cNvPr id="25" name="グループ 24"/>
          <p:cNvGrpSpPr/>
          <p:nvPr/>
        </p:nvGrpSpPr>
        <p:grpSpPr>
          <a:xfrm>
            <a:off x="-21771" y="-7144"/>
            <a:ext cx="9180548" cy="6879658"/>
            <a:chOff x="0" y="-21658"/>
            <a:chExt cx="12240731" cy="6879658"/>
          </a:xfrm>
        </p:grpSpPr>
        <p:sp>
          <p:nvSpPr>
            <p:cNvPr id="26" name="長方形 25"/>
            <p:cNvSpPr/>
            <p:nvPr/>
          </p:nvSpPr>
          <p:spPr>
            <a:xfrm>
              <a:off x="31633"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dirty="0"/>
            </a:p>
          </p:txBody>
        </p:sp>
        <p:grpSp>
          <p:nvGrpSpPr>
            <p:cNvPr id="27" name="グループ 26"/>
            <p:cNvGrpSpPr/>
            <p:nvPr/>
          </p:nvGrpSpPr>
          <p:grpSpPr>
            <a:xfrm>
              <a:off x="0" y="-21658"/>
              <a:ext cx="12240731" cy="1041400"/>
              <a:chOff x="-25356" y="-7144"/>
              <a:chExt cx="12240731" cy="1041400"/>
            </a:xfrm>
          </p:grpSpPr>
          <p:sp>
            <p:nvSpPr>
              <p:cNvPr id="28" name="フリーフォーム 27"/>
              <p:cNvSpPr>
                <a:spLocks/>
              </p:cNvSpPr>
              <p:nvPr/>
            </p:nvSpPr>
            <p:spPr bwMode="auto">
              <a:xfrm>
                <a:off x="-12700" y="-7144"/>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rtlCol="0" anchor="t" compatLnSpc="1"/>
              <a:lstStyle/>
              <a:p>
                <a:pPr marL="0" algn="l" rtl="0" eaLnBrk="1" latinLnBrk="0" hangingPunct="1"/>
                <a:endParaRPr kumimoji="0" lang="ja-JP" altLang="en-US" sz="1350" noProof="0" dirty="0">
                  <a:solidFill>
                    <a:schemeClr val="tx1"/>
                  </a:solidFill>
                  <a:latin typeface="+mn-lt"/>
                  <a:ea typeface="+mn-ea"/>
                  <a:cs typeface="+mn-cs"/>
                </a:endParaRPr>
              </a:p>
            </p:txBody>
          </p:sp>
          <p:sp>
            <p:nvSpPr>
              <p:cNvPr id="29" name="フリーフォーム 28"/>
              <p:cNvSpPr>
                <a:spLocks/>
              </p:cNvSpPr>
              <p:nvPr/>
            </p:nvSpPr>
            <p:spPr bwMode="auto">
              <a:xfrm>
                <a:off x="5842000" y="-7144"/>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rtlCol="0" anchor="t" compatLnSpc="1"/>
              <a:lstStyle/>
              <a:p>
                <a:pPr marL="0" algn="l" rtl="0" eaLnBrk="1" latinLnBrk="0" hangingPunct="1"/>
                <a:endParaRPr kumimoji="0" lang="ja-JP" altLang="en-US" sz="1350" noProof="0" dirty="0">
                  <a:solidFill>
                    <a:schemeClr val="tx1"/>
                  </a:solidFill>
                  <a:latin typeface="+mn-lt"/>
                  <a:ea typeface="+mn-ea"/>
                  <a:cs typeface="+mn-cs"/>
                </a:endParaRPr>
              </a:p>
            </p:txBody>
          </p:sp>
          <p:grpSp>
            <p:nvGrpSpPr>
              <p:cNvPr id="31" name="グループ 30"/>
              <p:cNvGrpSpPr/>
              <p:nvPr/>
            </p:nvGrpSpPr>
            <p:grpSpPr>
              <a:xfrm>
                <a:off x="-25356" y="202408"/>
                <a:ext cx="12240731" cy="649224"/>
                <a:chOff x="-19045" y="216550"/>
                <a:chExt cx="9180548" cy="649224"/>
              </a:xfrm>
            </p:grpSpPr>
            <p:sp>
              <p:nvSpPr>
                <p:cNvPr id="32" name="フリーフォーム 3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rtlCol="0" anchor="t" compatLnSpc="1"/>
                <a:lstStyle/>
                <a:p>
                  <a:pPr rtl="0"/>
                  <a:endParaRPr kumimoji="0" lang="ja-JP" altLang="en-US" sz="1350" noProof="0" dirty="0"/>
                </a:p>
              </p:txBody>
            </p:sp>
            <p:sp>
              <p:nvSpPr>
                <p:cNvPr id="33" name="フリーフォーム 3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rtlCol="0" anchor="t" compatLnSpc="1"/>
                <a:lstStyle/>
                <a:p>
                  <a:pPr rtl="0"/>
                  <a:endParaRPr kumimoji="0" lang="ja-JP" altLang="en-US" sz="1350" noProof="0" dirty="0"/>
                </a:p>
              </p:txBody>
            </p:sp>
          </p:grpSp>
        </p:grpSp>
      </p:grpSp>
      <p:sp>
        <p:nvSpPr>
          <p:cNvPr id="9" name="タイトル プレースホルダー 8"/>
          <p:cNvSpPr>
            <a:spLocks noGrp="1"/>
          </p:cNvSpPr>
          <p:nvPr>
            <p:ph type="title"/>
          </p:nvPr>
        </p:nvSpPr>
        <p:spPr>
          <a:xfrm>
            <a:off x="457200" y="246847"/>
            <a:ext cx="8229600" cy="1143000"/>
          </a:xfrm>
          <a:prstGeom prst="rect">
            <a:avLst/>
          </a:prstGeom>
        </p:spPr>
        <p:txBody>
          <a:bodyPr vert="horz" lIns="0" rIns="0" bIns="0" rtlCol="0" anchor="b">
            <a:normAutofit/>
          </a:bodyPr>
          <a:lstStyle/>
          <a:p>
            <a:pPr rtl="0"/>
            <a:r>
              <a:rPr kumimoji="0" lang="ja-JP" altLang="en-US" noProof="0" dirty="0"/>
              <a:t>タイトル</a:t>
            </a:r>
          </a:p>
        </p:txBody>
      </p:sp>
      <p:sp>
        <p:nvSpPr>
          <p:cNvPr id="30" name="テキスト プレースホルダー 29"/>
          <p:cNvSpPr>
            <a:spLocks noGrp="1"/>
          </p:cNvSpPr>
          <p:nvPr>
            <p:ph type="body" idx="1"/>
          </p:nvPr>
        </p:nvSpPr>
        <p:spPr>
          <a:xfrm>
            <a:off x="457200" y="1799634"/>
            <a:ext cx="8229600" cy="4343400"/>
          </a:xfrm>
          <a:prstGeom prst="rect">
            <a:avLst/>
          </a:prstGeom>
        </p:spPr>
        <p:txBody>
          <a:bodyPr vert="horz" rtlCol="0">
            <a:normAutofit/>
          </a:bodyPr>
          <a:lstStyle/>
          <a:p>
            <a:pPr lvl="0" rtl="0" eaLnBrk="1" latinLnBrk="0" hangingPunct="1"/>
            <a:r>
              <a:rPr lang="ja-JP" altLang="en-US" noProof="0" dirty="0"/>
              <a:t>クリックしてマスター テキストのスタイルを編集</a:t>
            </a:r>
          </a:p>
          <a:p>
            <a:pPr lvl="1" rtl="0" eaLnBrk="1" latinLnBrk="0" hangingPunct="1"/>
            <a:r>
              <a:rPr lang="ja-JP" altLang="en-US" noProof="0" dirty="0"/>
              <a:t>第 </a:t>
            </a:r>
            <a:r>
              <a:rPr lang="en-US" altLang="ja-JP" noProof="0" dirty="0"/>
              <a:t>2 </a:t>
            </a:r>
            <a:r>
              <a:rPr lang="ja-JP" altLang="en-US" noProof="0" dirty="0"/>
              <a:t>レベル</a:t>
            </a:r>
          </a:p>
          <a:p>
            <a:pPr lvl="2" rtl="0" eaLnBrk="1" latinLnBrk="0" hangingPunct="1"/>
            <a:r>
              <a:rPr lang="ja-JP" altLang="en-US" noProof="0" dirty="0"/>
              <a:t>第 </a:t>
            </a:r>
            <a:r>
              <a:rPr lang="en-US" altLang="ja-JP" noProof="0" dirty="0"/>
              <a:t>3 </a:t>
            </a:r>
            <a:r>
              <a:rPr lang="ja-JP" altLang="en-US" noProof="0" dirty="0"/>
              <a:t>レベル</a:t>
            </a:r>
          </a:p>
          <a:p>
            <a:pPr lvl="3" rtl="0" eaLnBrk="1" latinLnBrk="0" hangingPunct="1"/>
            <a:r>
              <a:rPr lang="ja-JP" altLang="en-US" noProof="0" dirty="0"/>
              <a:t>第 </a:t>
            </a:r>
            <a:r>
              <a:rPr lang="en-US" altLang="ja-JP" noProof="0" dirty="0"/>
              <a:t>4 </a:t>
            </a:r>
            <a:r>
              <a:rPr lang="ja-JP" altLang="en-US" noProof="0" dirty="0"/>
              <a:t>レベル</a:t>
            </a:r>
          </a:p>
          <a:p>
            <a:pPr lvl="4" rtl="0" eaLnBrk="1" latinLnBrk="0" hangingPunct="1"/>
            <a:r>
              <a:rPr lang="ja-JP" altLang="en-US" noProof="0" dirty="0"/>
              <a:t>第 </a:t>
            </a:r>
            <a:r>
              <a:rPr lang="en-US" altLang="ja-JP" noProof="0" dirty="0"/>
              <a:t>5 </a:t>
            </a:r>
            <a:r>
              <a:rPr lang="ja-JP" altLang="en-US" noProof="0" dirty="0"/>
              <a:t>レベル</a:t>
            </a:r>
          </a:p>
        </p:txBody>
      </p:sp>
      <p:sp>
        <p:nvSpPr>
          <p:cNvPr id="10" name="日付プレースホルダー 9"/>
          <p:cNvSpPr>
            <a:spLocks noGrp="1"/>
          </p:cNvSpPr>
          <p:nvPr>
            <p:ph type="dt" sz="half" idx="2"/>
          </p:nvPr>
        </p:nvSpPr>
        <p:spPr>
          <a:xfrm>
            <a:off x="457200" y="6356352"/>
            <a:ext cx="2133600" cy="365125"/>
          </a:xfrm>
          <a:prstGeom prst="rect">
            <a:avLst/>
          </a:prstGeom>
        </p:spPr>
        <p:txBody>
          <a:bodyPr vert="horz" lIns="0" tIns="0" rIns="0" bIns="0" rtlCol="0" anchor="b"/>
          <a:lstStyle>
            <a:lvl1pPr algn="l" eaLnBrk="1" latinLnBrk="0" hangingPunct="1">
              <a:defRPr kumimoji="0" sz="825">
                <a:solidFill>
                  <a:schemeClr val="tx1"/>
                </a:solidFill>
                <a:latin typeface="ＭＳ 明朝" panose="02020609040205080304" pitchFamily="17" charset="-128"/>
                <a:ea typeface="ＭＳ 明朝" panose="02020609040205080304" pitchFamily="17" charset="-128"/>
              </a:defRPr>
            </a:lvl1pPr>
          </a:lstStyle>
          <a:p>
            <a:fld id="{7AF4BFC9-6FC3-4966-BD8B-A9DB0035666A}" type="datetime1">
              <a:rPr lang="ja-JP" altLang="en-US" smtClean="0"/>
              <a:t>2018/2/17</a:t>
            </a:fld>
            <a:endParaRPr lang="en-US" dirty="0"/>
          </a:p>
        </p:txBody>
      </p:sp>
      <p:sp>
        <p:nvSpPr>
          <p:cNvPr id="22" name="フッター プレースホルダー 21"/>
          <p:cNvSpPr>
            <a:spLocks noGrp="1"/>
          </p:cNvSpPr>
          <p:nvPr>
            <p:ph type="ftr" sz="quarter" idx="3"/>
          </p:nvPr>
        </p:nvSpPr>
        <p:spPr>
          <a:xfrm>
            <a:off x="2667000" y="6356352"/>
            <a:ext cx="3352800" cy="365125"/>
          </a:xfrm>
          <a:prstGeom prst="rect">
            <a:avLst/>
          </a:prstGeom>
        </p:spPr>
        <p:txBody>
          <a:bodyPr vert="horz" lIns="0" tIns="0" rIns="0" bIns="0" rtlCol="0" anchor="b"/>
          <a:lstStyle>
            <a:lvl1pPr algn="ctr" eaLnBrk="1" latinLnBrk="0" hangingPunct="1">
              <a:defRPr kumimoji="0" sz="825">
                <a:solidFill>
                  <a:schemeClr val="tx1"/>
                </a:solidFill>
                <a:latin typeface="ＭＳ 明朝" panose="02020609040205080304" pitchFamily="17" charset="-128"/>
                <a:ea typeface="ＭＳ 明朝" panose="02020609040205080304" pitchFamily="17" charset="-128"/>
              </a:defRPr>
            </a:lvl1pPr>
          </a:lstStyle>
          <a:p>
            <a:r>
              <a:rPr lang="ja-JP" altLang="en-US"/>
              <a:t>チーム葛飾</a:t>
            </a:r>
            <a:endParaRPr lang="en-US" dirty="0"/>
          </a:p>
        </p:txBody>
      </p:sp>
      <p:sp>
        <p:nvSpPr>
          <p:cNvPr id="18" name="スライド番号プレースホルダー 17"/>
          <p:cNvSpPr>
            <a:spLocks noGrp="1"/>
          </p:cNvSpPr>
          <p:nvPr>
            <p:ph type="sldNum" sz="quarter" idx="4"/>
          </p:nvPr>
        </p:nvSpPr>
        <p:spPr>
          <a:xfrm>
            <a:off x="7924800" y="6356352"/>
            <a:ext cx="762000" cy="365125"/>
          </a:xfrm>
          <a:prstGeom prst="rect">
            <a:avLst/>
          </a:prstGeom>
        </p:spPr>
        <p:txBody>
          <a:bodyPr vert="horz" lIns="0" tIns="0" rIns="0" bIns="0" rtlCol="0" anchor="b"/>
          <a:lstStyle>
            <a:lvl1pPr algn="r" eaLnBrk="1" latinLnBrk="0" hangingPunct="1">
              <a:defRPr kumimoji="0" sz="825">
                <a:solidFill>
                  <a:schemeClr val="tx1"/>
                </a:solidFill>
                <a:latin typeface="ＭＳ 明朝" panose="02020609040205080304" pitchFamily="17" charset="-128"/>
                <a:ea typeface="ＭＳ 明朝" panose="02020609040205080304" pitchFamily="17" charset="-128"/>
              </a:defRPr>
            </a:lvl1pPr>
          </a:lstStyle>
          <a:p>
            <a:pPr marL="0" lvl="0" indent="0">
              <a:spcBef>
                <a:spcPts val="0"/>
              </a:spcBef>
              <a:spcAft>
                <a:spcPts val="0"/>
              </a:spcAft>
              <a:buNone/>
            </a:pPr>
            <a:fld id="{00000000-1234-1234-1234-123412341234}" type="slidenum">
              <a:rPr lang="en-US" altLang="ja-JP" smtClean="0"/>
              <a:t>‹#›</a:t>
            </a:fld>
            <a:endParaRPr lang="ja-JP" altLang="en-US"/>
          </a:p>
        </p:txBody>
      </p:sp>
    </p:spTree>
    <p:extLst>
      <p:ext uri="{BB962C8B-B14F-4D97-AF65-F5344CB8AC3E}">
        <p14:creationId xmlns:p14="http://schemas.microsoft.com/office/powerpoint/2010/main" val="234095118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rtl="0" eaLnBrk="1" latinLnBrk="0" hangingPunct="1">
        <a:lnSpc>
          <a:spcPct val="80000"/>
        </a:lnSpc>
        <a:spcBef>
          <a:spcPct val="0"/>
        </a:spcBef>
        <a:buNone/>
        <a:defRPr kumimoji="1" sz="4000" b="0" kern="1200">
          <a:ln>
            <a:noFill/>
          </a:ln>
          <a:solidFill>
            <a:schemeClr val="tx2"/>
          </a:solidFill>
          <a:effectLst/>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05740" indent="-205740" algn="l" rtl="0" eaLnBrk="1" latinLnBrk="0" hangingPunct="1">
        <a:spcBef>
          <a:spcPct val="20000"/>
        </a:spcBef>
        <a:buClr>
          <a:schemeClr val="accent3">
            <a:lumMod val="50000"/>
          </a:schemeClr>
        </a:buClr>
        <a:buSzPct val="95000"/>
        <a:buFont typeface="Wingdings 2"/>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480060" indent="-185166" algn="l" rtl="0" eaLnBrk="1" latinLnBrk="0" hangingPunct="1">
        <a:spcBef>
          <a:spcPct val="20000"/>
        </a:spcBef>
        <a:buClr>
          <a:schemeClr val="accent1">
            <a:lumMod val="50000"/>
          </a:schemeClr>
        </a:buClr>
        <a:buSzPct val="85000"/>
        <a:buFont typeface="Wingdings 2"/>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685800" indent="-185166" algn="l" rtl="0" eaLnBrk="1" latinLnBrk="0" hangingPunct="1">
        <a:spcBef>
          <a:spcPct val="20000"/>
        </a:spcBef>
        <a:buClr>
          <a:schemeClr val="accent2">
            <a:lumMod val="50000"/>
          </a:schemeClr>
        </a:buClr>
        <a:buSzPct val="70000"/>
        <a:buFont typeface="Wingdings 2"/>
        <a:buChar char=""/>
        <a:defRPr kumimoji="1" sz="1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891540" indent="-157734" algn="l" rtl="0" eaLnBrk="1" latinLnBrk="0" hangingPunct="1">
        <a:spcBef>
          <a:spcPct val="20000"/>
        </a:spcBef>
        <a:buClr>
          <a:schemeClr val="accent3">
            <a:lumMod val="50000"/>
          </a:schemeClr>
        </a:buClr>
        <a:buSzPct val="65000"/>
        <a:buFont typeface="Wingdings 2"/>
        <a:buChar char=""/>
        <a:defRPr kumimoji="1" sz="1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097280" indent="-157734" algn="l" rtl="0" eaLnBrk="1" latinLnBrk="0" hangingPunct="1">
        <a:spcBef>
          <a:spcPct val="20000"/>
        </a:spcBef>
        <a:buClr>
          <a:schemeClr val="accent4">
            <a:lumMod val="75000"/>
          </a:schemeClr>
        </a:buClr>
        <a:buSzPct val="65000"/>
        <a:buFont typeface="Wingdings 2"/>
        <a:buChar char=""/>
        <a:defRPr kumimoji="1" sz="1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303020" indent="-157734" algn="l" rtl="0" eaLnBrk="1" latinLnBrk="0" hangingPunct="1">
        <a:spcBef>
          <a:spcPct val="20000"/>
        </a:spcBef>
        <a:buClr>
          <a:schemeClr val="accent5">
            <a:lumMod val="50000"/>
          </a:schemeClr>
        </a:buClr>
        <a:buSzPct val="80000"/>
        <a:buFont typeface="Wingdings 2"/>
        <a:buChar char=""/>
        <a:defRPr kumimoji="1" sz="1350" kern="1200">
          <a:solidFill>
            <a:schemeClr val="tx1"/>
          </a:solidFill>
          <a:latin typeface="+mn-lt"/>
          <a:ea typeface="+mn-ea"/>
          <a:cs typeface="+mn-cs"/>
        </a:defRPr>
      </a:lvl6pPr>
      <a:lvl7pPr marL="1440180" indent="-137160" algn="l" rtl="0" eaLnBrk="1" latinLnBrk="0" hangingPunct="1">
        <a:spcBef>
          <a:spcPct val="20000"/>
        </a:spcBef>
        <a:buClr>
          <a:schemeClr val="accent6">
            <a:lumMod val="75000"/>
          </a:schemeClr>
        </a:buClr>
        <a:buSzPct val="80000"/>
        <a:buFont typeface="Wingdings 2"/>
        <a:buChar char=""/>
        <a:defRPr kumimoji="1" sz="1200" kern="1200" baseline="0">
          <a:solidFill>
            <a:schemeClr val="tx1"/>
          </a:solidFill>
          <a:latin typeface="+mn-lt"/>
          <a:ea typeface="+mn-ea"/>
          <a:cs typeface="+mn-cs"/>
        </a:defRPr>
      </a:lvl7pPr>
      <a:lvl8pPr marL="1645920" indent="-137160" algn="l" rtl="0" eaLnBrk="1" latinLnBrk="0" hangingPunct="1">
        <a:spcBef>
          <a:spcPct val="20000"/>
        </a:spcBef>
        <a:buClr>
          <a:schemeClr val="tx2"/>
        </a:buClr>
        <a:buChar char="•"/>
        <a:defRPr kumimoji="1" sz="1200" kern="1200">
          <a:solidFill>
            <a:schemeClr val="tx1"/>
          </a:solidFill>
          <a:latin typeface="+mn-lt"/>
          <a:ea typeface="+mn-ea"/>
          <a:cs typeface="+mn-cs"/>
        </a:defRPr>
      </a:lvl8pPr>
      <a:lvl9pPr marL="1714500" indent="0" algn="l" rtl="0" eaLnBrk="1" latinLnBrk="0" hangingPunct="1">
        <a:spcBef>
          <a:spcPct val="20000"/>
        </a:spcBef>
        <a:buClr>
          <a:schemeClr val="tx2"/>
        </a:buClr>
        <a:buFontTx/>
        <a:buNone/>
        <a:defRPr kumimoji="1" sz="1050" kern="1200" baseline="0">
          <a:solidFill>
            <a:schemeClr val="tx1"/>
          </a:solidFill>
          <a:latin typeface="+mn-lt"/>
          <a:ea typeface="+mn-ea"/>
          <a:cs typeface="+mn-cs"/>
        </a:defRPr>
      </a:lvl9pPr>
    </p:bodyStyle>
    <p:otherStyle>
      <a:lvl1pPr marL="0" algn="l" rtl="0" eaLnBrk="1" latinLnBrk="0" hangingPunct="1">
        <a:defRPr kumimoji="1" kern="1200">
          <a:solidFill>
            <a:schemeClr val="tx1"/>
          </a:solidFill>
          <a:latin typeface="+mn-lt"/>
          <a:ea typeface="+mn-ea"/>
          <a:cs typeface="+mn-cs"/>
        </a:defRPr>
      </a:lvl1pPr>
      <a:lvl2pPr marL="342900" algn="l" rtl="0" eaLnBrk="1" latinLnBrk="0" hangingPunct="1">
        <a:defRPr kumimoji="1" kern="1200">
          <a:solidFill>
            <a:schemeClr val="tx1"/>
          </a:solidFill>
          <a:latin typeface="+mn-lt"/>
          <a:ea typeface="+mn-ea"/>
          <a:cs typeface="+mn-cs"/>
        </a:defRPr>
      </a:lvl2pPr>
      <a:lvl3pPr marL="685800" algn="l" rtl="0" eaLnBrk="1" latinLnBrk="0" hangingPunct="1">
        <a:defRPr kumimoji="1" kern="1200">
          <a:solidFill>
            <a:schemeClr val="tx1"/>
          </a:solidFill>
          <a:latin typeface="+mn-lt"/>
          <a:ea typeface="+mn-ea"/>
          <a:cs typeface="+mn-cs"/>
        </a:defRPr>
      </a:lvl3pPr>
      <a:lvl4pPr marL="1028700" algn="l" rtl="0" eaLnBrk="1" latinLnBrk="0" hangingPunct="1">
        <a:defRPr kumimoji="1" kern="1200">
          <a:solidFill>
            <a:schemeClr val="tx1"/>
          </a:solidFill>
          <a:latin typeface="+mn-lt"/>
          <a:ea typeface="+mn-ea"/>
          <a:cs typeface="+mn-cs"/>
        </a:defRPr>
      </a:lvl4pPr>
      <a:lvl5pPr marL="1371600" algn="l" rtl="0" eaLnBrk="1" latinLnBrk="0" hangingPunct="1">
        <a:defRPr kumimoji="1" kern="1200">
          <a:solidFill>
            <a:schemeClr val="tx1"/>
          </a:solidFill>
          <a:latin typeface="+mn-lt"/>
          <a:ea typeface="+mn-ea"/>
          <a:cs typeface="+mn-cs"/>
        </a:defRPr>
      </a:lvl5pPr>
      <a:lvl6pPr marL="1714500" algn="l" rtl="0" eaLnBrk="1" latinLnBrk="0" hangingPunct="1">
        <a:defRPr kumimoji="1" kern="1200">
          <a:solidFill>
            <a:schemeClr val="tx1"/>
          </a:solidFill>
          <a:latin typeface="+mn-lt"/>
          <a:ea typeface="+mn-ea"/>
          <a:cs typeface="+mn-cs"/>
        </a:defRPr>
      </a:lvl6pPr>
      <a:lvl7pPr marL="2057400" algn="l" rtl="0" eaLnBrk="1" latinLnBrk="0" hangingPunct="1">
        <a:defRPr kumimoji="1" kern="1200">
          <a:solidFill>
            <a:schemeClr val="tx1"/>
          </a:solidFill>
          <a:latin typeface="+mn-lt"/>
          <a:ea typeface="+mn-ea"/>
          <a:cs typeface="+mn-cs"/>
        </a:defRPr>
      </a:lvl7pPr>
      <a:lvl8pPr marL="2400300" algn="l" rtl="0" eaLnBrk="1" latinLnBrk="0" hangingPunct="1">
        <a:defRPr kumimoji="1" kern="1200">
          <a:solidFill>
            <a:schemeClr val="tx1"/>
          </a:solidFill>
          <a:latin typeface="+mn-lt"/>
          <a:ea typeface="+mn-ea"/>
          <a:cs typeface="+mn-cs"/>
        </a:defRPr>
      </a:lvl8pPr>
      <a:lvl9pPr marL="2743200" algn="l" rtl="0" eaLnBrk="1" latinLnBrk="0" hangingPunct="1">
        <a:defRPr kumimoji="1"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8116AB4-338D-4DD1-9267-A3FFCC7B3885}" type="datetime1">
              <a:rPr kumimoji="1" lang="ja-JP" altLang="en-US" smtClean="0"/>
              <a:t>2018/2/17</a:t>
            </a:fld>
            <a:endParaRPr kumimoji="1" lang="ja-JP" altLang="en-US"/>
          </a:p>
        </p:txBody>
      </p:sp>
      <p:sp>
        <p:nvSpPr>
          <p:cNvPr id="5" name="フッター プレースホルダー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kumimoji="1" lang="ja-JP" altLang="en-US"/>
              <a:t>チーム葛飾</a:t>
            </a:r>
          </a:p>
        </p:txBody>
      </p:sp>
      <p:sp>
        <p:nvSpPr>
          <p:cNvPr id="6" name="スライド番号プレースホルダー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FE9481B-DE6D-461E-BA0D-AB3359109AA2}" type="slidenum">
              <a:rPr kumimoji="1" lang="ja-JP" altLang="en-US" smtClean="0"/>
              <a:t>‹#›</a:t>
            </a:fld>
            <a:endParaRPr kumimoji="1" lang="ja-JP" altLang="en-US"/>
          </a:p>
        </p:txBody>
      </p:sp>
    </p:spTree>
    <p:extLst>
      <p:ext uri="{BB962C8B-B14F-4D97-AF65-F5344CB8AC3E}">
        <p14:creationId xmlns:p14="http://schemas.microsoft.com/office/powerpoint/2010/main" val="158649073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dt="0"/>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comments" Target="../comments/comment8.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comments" Target="../comments/comment9.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comments" Target="../comments/commen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comments" Target="../comments/commen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comments" Target="../comments/comment12.xml"/><Relationship Id="rId4" Type="http://schemas.openxmlformats.org/officeDocument/2006/relationships/image" Target="../media/image200.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comments" Target="../comments/comment13.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comments" Target="../comments/commen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omments" Target="../comments/comment15.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comments" Target="../comments/comment16.xml"/><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comments" Target="../comments/comment17.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comments" Target="../comments/comment18.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omments" Target="../comments/comment19.xm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omments" Target="../comments/comment20.xm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comments" Target="../comments/commen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comments" Target="../comments/comment3.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comments" Target="../comments/comment4.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comments" Target="../comments/comment5.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comments" Target="../comments/comment6.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comments" Target="../comments/comment7.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ctrTitle"/>
          </p:nvPr>
        </p:nvSpPr>
        <p:spPr>
          <a:xfrm>
            <a:off x="533400" y="527538"/>
            <a:ext cx="7851648" cy="1477115"/>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dk1"/>
              </a:buClr>
              <a:buSzPts val="6000"/>
              <a:buFont typeface="Calibri"/>
              <a:buNone/>
            </a:pPr>
            <a:r>
              <a:rPr lang="ja-JP" altLang="en-US" sz="3600" dirty="0">
                <a:solidFill>
                  <a:schemeClr val="tx1"/>
                </a:solidFill>
                <a:cs typeface="Calibri"/>
                <a:sym typeface="Calibri"/>
              </a:rPr>
              <a:t>データ解析コンペティション</a:t>
            </a:r>
            <a:br>
              <a:rPr lang="en-US" altLang="ja-JP" sz="3600" dirty="0">
                <a:solidFill>
                  <a:schemeClr val="tx1"/>
                </a:solidFill>
                <a:cs typeface="Calibri"/>
                <a:sym typeface="Calibri"/>
              </a:rPr>
            </a:br>
            <a:r>
              <a:rPr lang="ja-JP" altLang="en-US" sz="3600" dirty="0">
                <a:solidFill>
                  <a:schemeClr val="tx1"/>
                </a:solidFill>
                <a:cs typeface="Calibri"/>
                <a:sym typeface="Calibri"/>
              </a:rPr>
              <a:t>最終発表会</a:t>
            </a:r>
            <a:endParaRPr sz="3200" dirty="0">
              <a:solidFill>
                <a:schemeClr val="tx1"/>
              </a:solidFill>
            </a:endParaRPr>
          </a:p>
        </p:txBody>
      </p:sp>
      <p:sp>
        <p:nvSpPr>
          <p:cNvPr id="2" name="テキスト ボックス 1">
            <a:extLst>
              <a:ext uri="{FF2B5EF4-FFF2-40B4-BE49-F238E27FC236}">
                <a16:creationId xmlns:a16="http://schemas.microsoft.com/office/drawing/2014/main" id="{0F8462BC-D3D4-6542-81FD-E1BFAF3147AD}"/>
              </a:ext>
            </a:extLst>
          </p:cNvPr>
          <p:cNvSpPr txBox="1"/>
          <p:nvPr/>
        </p:nvSpPr>
        <p:spPr>
          <a:xfrm>
            <a:off x="-2860431" y="-1254369"/>
            <a:ext cx="184731" cy="307777"/>
          </a:xfrm>
          <a:prstGeom prst="rect">
            <a:avLst/>
          </a:prstGeom>
          <a:noFill/>
          <a:ln>
            <a:solidFill>
              <a:schemeClr val="bg2"/>
            </a:solidFill>
          </a:ln>
        </p:spPr>
        <p:txBody>
          <a:bodyPr wrap="none" rtlCol="0">
            <a:spAutoFit/>
          </a:bodyPr>
          <a:lstStyle/>
          <a:p>
            <a:endParaRPr kumimoji="1" lang="ja-JP" altLang="en-US" dirty="0" err="1"/>
          </a:p>
        </p:txBody>
      </p:sp>
      <p:sp>
        <p:nvSpPr>
          <p:cNvPr id="5" name="Shape 64">
            <a:extLst>
              <a:ext uri="{FF2B5EF4-FFF2-40B4-BE49-F238E27FC236}">
                <a16:creationId xmlns:a16="http://schemas.microsoft.com/office/drawing/2014/main" id="{B93D908D-7CE1-3549-B3F4-FFC86DD616CE}"/>
              </a:ext>
            </a:extLst>
          </p:cNvPr>
          <p:cNvSpPr txBox="1">
            <a:spLocks/>
          </p:cNvSpPr>
          <p:nvPr/>
        </p:nvSpPr>
        <p:spPr>
          <a:xfrm>
            <a:off x="266700" y="4557112"/>
            <a:ext cx="8385048" cy="1055084"/>
          </a:xfrm>
          <a:prstGeom prst="rect">
            <a:avLst/>
          </a:prstGeom>
          <a:noFill/>
          <a:ln>
            <a:noFill/>
          </a:ln>
        </p:spPr>
        <p:txBody>
          <a:bodyPr spcFirstLastPara="1" vert="horz" wrap="square" lIns="91425" tIns="45700" rIns="91425" bIns="45700" rtlCol="0" anchor="b" anchorCtr="0">
            <a:noAutofit/>
            <a:scene3d>
              <a:camera prst="orthographicFront"/>
              <a:lightRig rig="freezing" dir="t">
                <a:rot lat="0" lon="0" rev="5640000"/>
              </a:lightRig>
            </a:scene3d>
            <a:sp3d prstMaterial="flat">
              <a:bevelT w="38100" h="38100"/>
              <a:contourClr>
                <a:schemeClr val="tx2"/>
              </a:contourClr>
            </a:sp3d>
          </a:bodyPr>
          <a:lstStyle>
            <a:lvl1pPr algn="r" rtl="0" eaLnBrk="1" latinLnBrk="0" hangingPunct="1">
              <a:lnSpc>
                <a:spcPct val="80000"/>
              </a:lnSpc>
              <a:spcBef>
                <a:spcPct val="0"/>
              </a:spcBef>
              <a:buNone/>
              <a:defRPr kumimoji="1" sz="4200" b="1" kern="1200">
                <a:ln>
                  <a:noFill/>
                </a:ln>
                <a:solidFill>
                  <a:schemeClr val="tx2"/>
                </a:solidFill>
                <a:effectLst/>
                <a:latin typeface="Meiryo UI" panose="020B0604030504040204" pitchFamily="50" charset="-128"/>
                <a:ea typeface="Meiryo UI" panose="020B0604030504040204" pitchFamily="50" charset="-128"/>
                <a:cs typeface="+mj-cs"/>
              </a:defRPr>
            </a:lvl1pPr>
          </a:lstStyle>
          <a:p>
            <a:pPr algn="ctr">
              <a:lnSpc>
                <a:spcPct val="90000"/>
              </a:lnSpc>
              <a:spcBef>
                <a:spcPts val="0"/>
              </a:spcBef>
              <a:buClr>
                <a:schemeClr val="dk1"/>
              </a:buClr>
              <a:buSzPts val="6000"/>
            </a:pPr>
            <a:r>
              <a:rPr lang="ja-JP" altLang="en-US" sz="2800" dirty="0">
                <a:latin typeface="+mn-ea"/>
                <a:ea typeface="+mn-ea"/>
                <a:cs typeface="Calibri"/>
                <a:sym typeface="Calibri"/>
              </a:rPr>
              <a:t>　</a:t>
            </a:r>
            <a:r>
              <a:rPr lang="ja-JP" altLang="en-US" sz="2800" b="0" dirty="0">
                <a:latin typeface="+mn-ea"/>
                <a:ea typeface="+mn-ea"/>
                <a:cs typeface="Calibri"/>
                <a:sym typeface="Calibri"/>
              </a:rPr>
              <a:t>発表者：黒木裕鷹</a:t>
            </a:r>
            <a:r>
              <a:rPr lang="en-US" altLang="ja-JP" sz="2800" b="0" dirty="0">
                <a:latin typeface="+mn-ea"/>
                <a:ea typeface="+mn-ea"/>
                <a:cs typeface="Calibri"/>
                <a:sym typeface="Calibri"/>
              </a:rPr>
              <a:t>, </a:t>
            </a:r>
            <a:r>
              <a:rPr lang="ja-JP" altLang="en-US" sz="2800" b="0" dirty="0">
                <a:latin typeface="+mn-ea"/>
                <a:ea typeface="+mn-ea"/>
                <a:cs typeface="Calibri"/>
                <a:sym typeface="Calibri"/>
              </a:rPr>
              <a:t>小坪琢人</a:t>
            </a:r>
            <a:endParaRPr lang="en-US" altLang="ja-JP" sz="2800" b="0" dirty="0">
              <a:latin typeface="+mn-ea"/>
              <a:ea typeface="+mn-ea"/>
              <a:cs typeface="Calibri"/>
              <a:sym typeface="Calibri"/>
            </a:endParaRPr>
          </a:p>
          <a:p>
            <a:pPr algn="l">
              <a:lnSpc>
                <a:spcPct val="90000"/>
              </a:lnSpc>
              <a:spcBef>
                <a:spcPts val="0"/>
              </a:spcBef>
              <a:buClr>
                <a:schemeClr val="dk1"/>
              </a:buClr>
              <a:buSzPts val="6000"/>
            </a:pPr>
            <a:endParaRPr lang="en-US" altLang="ja-JP" sz="1200" b="0" dirty="0">
              <a:latin typeface="+mn-ea"/>
              <a:ea typeface="+mn-ea"/>
              <a:cs typeface="Calibri"/>
              <a:sym typeface="Calibri"/>
            </a:endParaRPr>
          </a:p>
          <a:p>
            <a:pPr algn="ctr">
              <a:lnSpc>
                <a:spcPct val="90000"/>
              </a:lnSpc>
              <a:spcBef>
                <a:spcPts val="0"/>
              </a:spcBef>
              <a:buClr>
                <a:schemeClr val="dk1"/>
              </a:buClr>
              <a:buSzPts val="6000"/>
            </a:pPr>
            <a:r>
              <a:rPr lang="ja-JP" altLang="en-US" sz="2800" b="0" dirty="0">
                <a:latin typeface="+mn-ea"/>
                <a:ea typeface="+mn-ea"/>
                <a:cs typeface="Calibri"/>
                <a:sym typeface="Calibri"/>
              </a:rPr>
              <a:t>河合未夢</a:t>
            </a:r>
            <a:r>
              <a:rPr lang="en-US" altLang="ja-JP" sz="2800" b="0" dirty="0">
                <a:latin typeface="+mn-ea"/>
                <a:ea typeface="+mn-ea"/>
                <a:cs typeface="Calibri"/>
                <a:sym typeface="Calibri"/>
              </a:rPr>
              <a:t>, </a:t>
            </a:r>
            <a:r>
              <a:rPr lang="ja-JP" altLang="en-US" sz="2800" b="0" dirty="0">
                <a:latin typeface="+mn-ea"/>
                <a:ea typeface="+mn-ea"/>
                <a:cs typeface="Calibri"/>
                <a:sym typeface="Calibri"/>
              </a:rPr>
              <a:t>稗田尚哉 </a:t>
            </a:r>
            <a:r>
              <a:rPr lang="en-US" altLang="ja-JP" sz="2800" b="0" dirty="0">
                <a:latin typeface="+mn-ea"/>
                <a:ea typeface="+mn-ea"/>
                <a:cs typeface="Calibri"/>
                <a:sym typeface="Calibri"/>
              </a:rPr>
              <a:t>, </a:t>
            </a:r>
            <a:r>
              <a:rPr lang="ja-JP" altLang="en-US" sz="2800" b="0" dirty="0">
                <a:latin typeface="+mn-ea"/>
                <a:ea typeface="+mn-ea"/>
                <a:cs typeface="Calibri"/>
                <a:sym typeface="Calibri"/>
              </a:rPr>
              <a:t>塩濱敬之</a:t>
            </a:r>
            <a:r>
              <a:rPr lang="en-US" altLang="ja-JP" sz="2800" b="0" dirty="0">
                <a:latin typeface="+mn-ea"/>
                <a:ea typeface="+mn-ea"/>
                <a:cs typeface="Calibri"/>
                <a:sym typeface="Calibri"/>
              </a:rPr>
              <a:t>, </a:t>
            </a:r>
            <a:r>
              <a:rPr lang="ja-JP" altLang="en-US" sz="2800" b="0" dirty="0">
                <a:latin typeface="+mn-ea"/>
                <a:ea typeface="+mn-ea"/>
                <a:cs typeface="Calibri"/>
                <a:sym typeface="Calibri"/>
              </a:rPr>
              <a:t>佐藤寛之</a:t>
            </a:r>
            <a:endParaRPr lang="ja-JP" altLang="en-US" sz="2400" b="0" dirty="0">
              <a:latin typeface="+mn-ea"/>
              <a:ea typeface="+mn-ea"/>
            </a:endParaRPr>
          </a:p>
        </p:txBody>
      </p:sp>
      <p:sp>
        <p:nvSpPr>
          <p:cNvPr id="6" name="Shape 64">
            <a:extLst>
              <a:ext uri="{FF2B5EF4-FFF2-40B4-BE49-F238E27FC236}">
                <a16:creationId xmlns:a16="http://schemas.microsoft.com/office/drawing/2014/main" id="{2BB80123-0383-5846-BA91-0293544610BE}"/>
              </a:ext>
            </a:extLst>
          </p:cNvPr>
          <p:cNvSpPr txBox="1">
            <a:spLocks/>
          </p:cNvSpPr>
          <p:nvPr/>
        </p:nvSpPr>
        <p:spPr>
          <a:xfrm>
            <a:off x="105508" y="2332892"/>
            <a:ext cx="8884506" cy="1371599"/>
          </a:xfrm>
          <a:prstGeom prst="rect">
            <a:avLst/>
          </a:prstGeom>
          <a:noFill/>
          <a:ln>
            <a:noFill/>
          </a:ln>
        </p:spPr>
        <p:txBody>
          <a:bodyPr spcFirstLastPara="1" vert="horz" wrap="square" lIns="91425" tIns="45700" rIns="91425" bIns="45700" rtlCol="0" anchor="b" anchorCtr="0">
            <a:noAutofit/>
            <a:scene3d>
              <a:camera prst="orthographicFront"/>
              <a:lightRig rig="freezing" dir="t">
                <a:rot lat="0" lon="0" rev="5640000"/>
              </a:lightRig>
            </a:scene3d>
            <a:sp3d prstMaterial="flat">
              <a:bevelT w="38100" h="38100"/>
              <a:contourClr>
                <a:schemeClr val="tx2"/>
              </a:contourClr>
            </a:sp3d>
          </a:bodyPr>
          <a:lstStyle>
            <a:lvl1pPr algn="r" rtl="0" eaLnBrk="1" latinLnBrk="0" hangingPunct="1">
              <a:lnSpc>
                <a:spcPct val="80000"/>
              </a:lnSpc>
              <a:spcBef>
                <a:spcPct val="0"/>
              </a:spcBef>
              <a:buNone/>
              <a:defRPr kumimoji="1" sz="4200" b="1" kern="1200">
                <a:ln>
                  <a:noFill/>
                </a:ln>
                <a:solidFill>
                  <a:schemeClr val="tx2"/>
                </a:solidFill>
                <a:effectLst/>
                <a:latin typeface="Meiryo UI" panose="020B0604030504040204" pitchFamily="50" charset="-128"/>
                <a:ea typeface="Meiryo UI" panose="020B0604030504040204" pitchFamily="50" charset="-128"/>
                <a:cs typeface="+mj-cs"/>
              </a:defRPr>
            </a:lvl1pPr>
          </a:lstStyle>
          <a:p>
            <a:pPr algn="ctr">
              <a:lnSpc>
                <a:spcPct val="90000"/>
              </a:lnSpc>
              <a:spcBef>
                <a:spcPts val="0"/>
              </a:spcBef>
              <a:buClr>
                <a:schemeClr val="dk1"/>
              </a:buClr>
              <a:buSzPts val="6000"/>
              <a:buFont typeface="Calibri"/>
              <a:buNone/>
            </a:pPr>
            <a:r>
              <a:rPr lang="ja-JP" altLang="en-US" sz="4000" dirty="0">
                <a:solidFill>
                  <a:schemeClr val="accent1">
                    <a:lumMod val="75000"/>
                  </a:schemeClr>
                </a:solidFill>
                <a:latin typeface="Calibri"/>
                <a:cs typeface="Calibri"/>
                <a:sym typeface="Calibri"/>
              </a:rPr>
              <a:t>来店分析予測による地域性を考慮した</a:t>
            </a:r>
            <a:endParaRPr lang="en-US" altLang="ja-JP" sz="4000" dirty="0">
              <a:solidFill>
                <a:schemeClr val="accent1">
                  <a:lumMod val="75000"/>
                </a:schemeClr>
              </a:solidFill>
              <a:latin typeface="Calibri"/>
              <a:cs typeface="Calibri"/>
              <a:sym typeface="Calibri"/>
            </a:endParaRPr>
          </a:p>
          <a:p>
            <a:pPr algn="ctr">
              <a:lnSpc>
                <a:spcPct val="90000"/>
              </a:lnSpc>
              <a:spcBef>
                <a:spcPts val="0"/>
              </a:spcBef>
              <a:buClr>
                <a:schemeClr val="dk1"/>
              </a:buClr>
              <a:buSzPts val="6000"/>
              <a:buFont typeface="Calibri"/>
              <a:buNone/>
            </a:pPr>
            <a:r>
              <a:rPr lang="ja-JP" altLang="en-US" sz="4000" dirty="0">
                <a:solidFill>
                  <a:schemeClr val="accent1">
                    <a:lumMod val="75000"/>
                  </a:schemeClr>
                </a:solidFill>
                <a:latin typeface="Calibri"/>
                <a:cs typeface="Calibri"/>
                <a:sym typeface="Calibri"/>
              </a:rPr>
              <a:t>リスクマネージメントの提案</a:t>
            </a:r>
            <a:endParaRPr lang="en-US" altLang="ja-JP" sz="4000" dirty="0">
              <a:solidFill>
                <a:schemeClr val="accent1">
                  <a:lumMod val="75000"/>
                </a:schemeClr>
              </a:solidFill>
              <a:latin typeface="Calibri"/>
              <a:cs typeface="Calibri"/>
              <a:sym typeface="Calibri"/>
            </a:endParaRPr>
          </a:p>
        </p:txBody>
      </p:sp>
      <p:sp>
        <p:nvSpPr>
          <p:cNvPr id="7" name="Shape 64">
            <a:extLst>
              <a:ext uri="{FF2B5EF4-FFF2-40B4-BE49-F238E27FC236}">
                <a16:creationId xmlns:a16="http://schemas.microsoft.com/office/drawing/2014/main" id="{B93D908D-7CE1-3549-B3F4-FFC86DD616CE}"/>
              </a:ext>
            </a:extLst>
          </p:cNvPr>
          <p:cNvSpPr txBox="1">
            <a:spLocks/>
          </p:cNvSpPr>
          <p:nvPr/>
        </p:nvSpPr>
        <p:spPr>
          <a:xfrm>
            <a:off x="2959332" y="3893579"/>
            <a:ext cx="3176857" cy="478302"/>
          </a:xfrm>
          <a:prstGeom prst="rect">
            <a:avLst/>
          </a:prstGeom>
          <a:noFill/>
          <a:ln>
            <a:noFill/>
          </a:ln>
        </p:spPr>
        <p:txBody>
          <a:bodyPr spcFirstLastPara="1" vert="horz" wrap="square" lIns="91425" tIns="45700" rIns="91425" bIns="45700" rtlCol="0" anchor="b" anchorCtr="0">
            <a:noAutofit/>
            <a:scene3d>
              <a:camera prst="orthographicFront"/>
              <a:lightRig rig="freezing" dir="t">
                <a:rot lat="0" lon="0" rev="5640000"/>
              </a:lightRig>
            </a:scene3d>
            <a:sp3d prstMaterial="flat">
              <a:bevelT w="38100" h="38100"/>
              <a:contourClr>
                <a:schemeClr val="tx2"/>
              </a:contourClr>
            </a:sp3d>
          </a:bodyPr>
          <a:lstStyle>
            <a:lvl1pPr algn="r" rtl="0" eaLnBrk="1" latinLnBrk="0" hangingPunct="1">
              <a:lnSpc>
                <a:spcPct val="80000"/>
              </a:lnSpc>
              <a:spcBef>
                <a:spcPct val="0"/>
              </a:spcBef>
              <a:buNone/>
              <a:defRPr kumimoji="1" sz="4200" b="1" kern="1200">
                <a:ln>
                  <a:noFill/>
                </a:ln>
                <a:solidFill>
                  <a:schemeClr val="tx2"/>
                </a:solidFill>
                <a:effectLst/>
                <a:latin typeface="Meiryo UI" panose="020B0604030504040204" pitchFamily="50" charset="-128"/>
                <a:ea typeface="Meiryo UI" panose="020B0604030504040204" pitchFamily="50" charset="-128"/>
                <a:cs typeface="+mj-cs"/>
              </a:defRPr>
            </a:lvl1pPr>
          </a:lstStyle>
          <a:p>
            <a:pPr algn="ctr">
              <a:lnSpc>
                <a:spcPct val="90000"/>
              </a:lnSpc>
              <a:spcBef>
                <a:spcPts val="0"/>
              </a:spcBef>
              <a:buClr>
                <a:schemeClr val="dk1"/>
              </a:buClr>
              <a:buSzPts val="6000"/>
            </a:pPr>
            <a:r>
              <a:rPr lang="ja-JP" altLang="en-US" sz="2800" b="0" dirty="0">
                <a:solidFill>
                  <a:schemeClr val="tx1"/>
                </a:solidFill>
                <a:latin typeface="+mn-ea"/>
                <a:ea typeface="+mn-ea"/>
                <a:cs typeface="Calibri"/>
                <a:sym typeface="Calibri"/>
              </a:rPr>
              <a:t>チーム葛飾</a:t>
            </a:r>
            <a:endParaRPr lang="ja-JP" altLang="en-US" sz="2400" b="0" dirty="0">
              <a:solidFill>
                <a:schemeClr val="tx1"/>
              </a:solidFill>
              <a:latin typeface="+mn-ea"/>
              <a:ea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E5316FCC-437A-1447-BAF7-8BCB12546566}"/>
                  </a:ext>
                </a:extLst>
              </p:cNvPr>
              <p:cNvSpPr>
                <a:spLocks noGrp="1"/>
              </p:cNvSpPr>
              <p:nvPr>
                <p:ph idx="1"/>
              </p:nvPr>
            </p:nvSpPr>
            <p:spPr>
              <a:xfrm>
                <a:off x="457200" y="1682404"/>
                <a:ext cx="8229600" cy="4190858"/>
              </a:xfrm>
            </p:spPr>
            <p:txBody>
              <a:bodyPr>
                <a:normAutofit/>
              </a:bodyPr>
              <a:lstStyle/>
              <a:p>
                <a:r>
                  <a:rPr lang="ja-JP" altLang="en-US" dirty="0"/>
                  <a:t>訓練期間</a:t>
                </a:r>
                <a:r>
                  <a:rPr lang="en-US" altLang="ja-JP" dirty="0"/>
                  <a:t> : 2015-07-01 ~ 2016-05-31</a:t>
                </a:r>
              </a:p>
              <a:p>
                <a:r>
                  <a:rPr lang="ja-JP" altLang="en-US" dirty="0"/>
                  <a:t>テスト期間</a:t>
                </a:r>
                <a:r>
                  <a:rPr lang="en-US" altLang="ja-JP" dirty="0"/>
                  <a:t> : 2016-06-01 ~ 2017-06-30</a:t>
                </a:r>
              </a:p>
              <a:p>
                <a:r>
                  <a:rPr lang="ja-JP" altLang="en-US" dirty="0"/>
                  <a:t>評価指標</a:t>
                </a:r>
                <a:r>
                  <a:rPr lang="en-US" altLang="ja-JP" dirty="0"/>
                  <a:t>: RMSPE</a:t>
                </a:r>
              </a:p>
              <a:p>
                <a:pPr marL="0" indent="0">
                  <a:buNone/>
                </a:pPr>
                <a:endParaRPr lang="en-US" altLang="ja-JP" dirty="0"/>
              </a:p>
              <a:p>
                <a:pPr marL="294894" lvl="1" indent="0">
                  <a:buNone/>
                </a:pPr>
                <a:r>
                  <a:rPr lang="ja-JP" altLang="en-US" dirty="0"/>
                  <a:t>店舗</a:t>
                </a:r>
                <a14:m>
                  <m:oMath xmlns:m="http://schemas.openxmlformats.org/officeDocument/2006/math">
                    <m:r>
                      <a:rPr lang="en-US" altLang="ja-JP" b="0" i="0" smtClean="0">
                        <a:latin typeface="Cambria Math" panose="02040503050406030204" pitchFamily="18" charset="0"/>
                      </a:rPr>
                      <m:t> </m:t>
                    </m:r>
                    <m:r>
                      <a:rPr lang="en-US" altLang="ja-JP" b="0" i="1" smtClean="0">
                        <a:latin typeface="Cambria Math" panose="02040503050406030204" pitchFamily="18" charset="0"/>
                      </a:rPr>
                      <m:t>𝑗</m:t>
                    </m:r>
                  </m:oMath>
                </a14:m>
                <a:r>
                  <a:rPr lang="ja-JP" altLang="en-US" dirty="0"/>
                  <a:t>の</a:t>
                </a:r>
                <a:r>
                  <a:rPr lang="en-US" altLang="ja-JP" dirty="0"/>
                  <a:t>RMPSE</a:t>
                </a:r>
                <a:r>
                  <a:rPr lang="ja-JP" altLang="en-US" dirty="0"/>
                  <a:t>は</a:t>
                </a:r>
                <a:endParaRPr lang="en-US" altLang="ja-JP" dirty="0"/>
              </a:p>
              <a:p>
                <a:pPr marL="0" indent="0">
                  <a:buNone/>
                </a:pPr>
                <a:endParaRPr lang="en-US" altLang="ja-JP" sz="2400" dirty="0"/>
              </a:p>
            </p:txBody>
          </p:sp>
        </mc:Choice>
        <mc:Fallback xmlns="">
          <p:sp>
            <p:nvSpPr>
              <p:cNvPr id="3" name="コンテンツ プレースホルダー 2">
                <a:extLst>
                  <a:ext uri="{FF2B5EF4-FFF2-40B4-BE49-F238E27FC236}">
                    <a16:creationId xmlns:a16="http://schemas.microsoft.com/office/drawing/2014/main" id="{E5316FCC-437A-1447-BAF7-8BCB12546566}"/>
                  </a:ext>
                </a:extLst>
              </p:cNvPr>
              <p:cNvSpPr>
                <a:spLocks noGrp="1" noRot="1" noChangeAspect="1" noMove="1" noResize="1" noEditPoints="1" noAdjustHandles="1" noChangeArrowheads="1" noChangeShapeType="1" noTextEdit="1"/>
              </p:cNvSpPr>
              <p:nvPr>
                <p:ph idx="1"/>
              </p:nvPr>
            </p:nvSpPr>
            <p:spPr>
              <a:xfrm>
                <a:off x="457200" y="1682404"/>
                <a:ext cx="8229600" cy="4190858"/>
              </a:xfrm>
              <a:blipFill>
                <a:blip r:embed="rId3"/>
                <a:stretch>
                  <a:fillRect l="-1235" t="-1515"/>
                </a:stretch>
              </a:blipFill>
            </p:spPr>
            <p:txBody>
              <a:bodyPr/>
              <a:lstStyle/>
              <a:p>
                <a:r>
                  <a:rPr lang="ja-JP" altLang="en-US">
                    <a:noFill/>
                  </a:rPr>
                  <a:t> </a:t>
                </a:r>
              </a:p>
            </p:txBody>
          </p:sp>
        </mc:Fallback>
      </mc:AlternateContent>
      <p:sp>
        <p:nvSpPr>
          <p:cNvPr id="5" name="フッター プレースホルダー 4">
            <a:extLst>
              <a:ext uri="{FF2B5EF4-FFF2-40B4-BE49-F238E27FC236}">
                <a16:creationId xmlns:a16="http://schemas.microsoft.com/office/drawing/2014/main" id="{0239790A-3137-6F48-A6B0-C555F030898F}"/>
              </a:ext>
            </a:extLst>
          </p:cNvPr>
          <p:cNvSpPr>
            <a:spLocks noGrp="1"/>
          </p:cNvSpPr>
          <p:nvPr>
            <p:ph type="ftr" sz="quarter" idx="11"/>
          </p:nvPr>
        </p:nvSpPr>
        <p:spPr/>
        <p:txBody>
          <a:bodyPr/>
          <a:lstStyle/>
          <a:p>
            <a:r>
              <a:rPr lang="ja-JP" altLang="en-US" dirty="0"/>
              <a:t>チーム葛飾</a:t>
            </a:r>
          </a:p>
        </p:txBody>
      </p:sp>
      <p:sp>
        <p:nvSpPr>
          <p:cNvPr id="6" name="スライド番号プレースホルダー 5">
            <a:extLst>
              <a:ext uri="{FF2B5EF4-FFF2-40B4-BE49-F238E27FC236}">
                <a16:creationId xmlns:a16="http://schemas.microsoft.com/office/drawing/2014/main" id="{0FBE157A-B70A-A044-B934-193C4D36C8A9}"/>
              </a:ext>
            </a:extLst>
          </p:cNvPr>
          <p:cNvSpPr>
            <a:spLocks noGrp="1"/>
          </p:cNvSpPr>
          <p:nvPr>
            <p:ph type="sldNum" sz="quarter" idx="12"/>
          </p:nvPr>
        </p:nvSpPr>
        <p:spPr/>
        <p:txBody>
          <a:bodyPr/>
          <a:lstStyle/>
          <a:p>
            <a:fld id="{00000000-1234-1234-1234-123412341234}" type="slidenum">
              <a:rPr lang="en-US" altLang="ja-JP" smtClean="0"/>
              <a:pPr/>
              <a:t>10</a:t>
            </a:fld>
            <a:endParaRPr lang="ja-JP" altLang="en-US"/>
          </a:p>
        </p:txBody>
      </p:sp>
      <p:sp>
        <p:nvSpPr>
          <p:cNvPr id="7" name="Shape 86">
            <a:extLst>
              <a:ext uri="{FF2B5EF4-FFF2-40B4-BE49-F238E27FC236}">
                <a16:creationId xmlns:a16="http://schemas.microsoft.com/office/drawing/2014/main" id="{480D9002-60DE-4540-81EA-78FD70A277FB}"/>
              </a:ext>
            </a:extLst>
          </p:cNvPr>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ja-JP" altLang="en-US" b="0" i="0" u="none" strike="noStrike" cap="none" dirty="0">
                <a:solidFill>
                  <a:schemeClr val="dk1"/>
                </a:solidFill>
                <a:cs typeface="Calibri"/>
                <a:sym typeface="Calibri"/>
              </a:rPr>
              <a:t>モデル評価</a:t>
            </a:r>
            <a:endParaRPr b="0" i="0" u="none" strike="noStrike" cap="none" dirty="0">
              <a:solidFill>
                <a:schemeClr val="dk1"/>
              </a:solidFill>
              <a:cs typeface="Calibri"/>
              <a:sym typeface="Calibri"/>
            </a:endParaRPr>
          </a:p>
        </p:txBody>
      </p:sp>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8202" y="4199795"/>
            <a:ext cx="5207595" cy="960102"/>
          </a:xfrm>
          <a:prstGeom prst="rect">
            <a:avLst/>
          </a:prstGeom>
        </p:spPr>
      </p:pic>
    </p:spTree>
    <p:extLst>
      <p:ext uri="{BB962C8B-B14F-4D97-AF65-F5344CB8AC3E}">
        <p14:creationId xmlns:p14="http://schemas.microsoft.com/office/powerpoint/2010/main" val="3070061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4938" y="2951753"/>
            <a:ext cx="4986052" cy="2991631"/>
          </a:xfrm>
          <a:prstGeom prst="rect">
            <a:avLst/>
          </a:prstGeom>
        </p:spPr>
      </p:pic>
      <p:sp>
        <p:nvSpPr>
          <p:cNvPr id="86" name="Shape 8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ja-JP" altLang="en-US" dirty="0">
                <a:solidFill>
                  <a:schemeClr val="dk1"/>
                </a:solidFill>
                <a:cs typeface="Calibri"/>
                <a:sym typeface="Calibri"/>
              </a:rPr>
              <a:t>外部</a:t>
            </a:r>
            <a:r>
              <a:rPr lang="ja-JP" b="0" i="0" u="none" strike="noStrike" cap="none" dirty="0">
                <a:solidFill>
                  <a:schemeClr val="dk1"/>
                </a:solidFill>
                <a:cs typeface="Calibri"/>
                <a:sym typeface="Calibri"/>
              </a:rPr>
              <a:t>データ</a:t>
            </a:r>
            <a:r>
              <a:rPr lang="en-US" altLang="ja-JP" dirty="0">
                <a:solidFill>
                  <a:schemeClr val="dk1"/>
                </a:solidFill>
                <a:cs typeface="Calibri"/>
                <a:sym typeface="Calibri"/>
              </a:rPr>
              <a:t>(</a:t>
            </a:r>
            <a:r>
              <a:rPr lang="ja-JP" altLang="en-US" dirty="0">
                <a:solidFill>
                  <a:schemeClr val="dk1"/>
                </a:solidFill>
                <a:cs typeface="Calibri"/>
                <a:sym typeface="Calibri"/>
              </a:rPr>
              <a:t>降水量</a:t>
            </a:r>
            <a:r>
              <a:rPr lang="en-US" altLang="ja-JP" dirty="0">
                <a:solidFill>
                  <a:schemeClr val="dk1"/>
                </a:solidFill>
                <a:cs typeface="Calibri"/>
                <a:sym typeface="Calibri"/>
              </a:rPr>
              <a:t>)</a:t>
            </a:r>
            <a:endParaRPr b="0" i="0" u="none" strike="noStrike" cap="none" dirty="0">
              <a:solidFill>
                <a:schemeClr val="dk1"/>
              </a:solidFill>
              <a:cs typeface="Calibri"/>
              <a:sym typeface="Calibri"/>
            </a:endParaRPr>
          </a:p>
        </p:txBody>
      </p:sp>
      <p:sp>
        <p:nvSpPr>
          <p:cNvPr id="87" name="Shape 87"/>
          <p:cNvSpPr txBox="1">
            <a:spLocks noGrp="1"/>
          </p:cNvSpPr>
          <p:nvPr>
            <p:ph idx="1"/>
          </p:nvPr>
        </p:nvSpPr>
        <p:spPr>
          <a:xfrm>
            <a:off x="457200" y="1611824"/>
            <a:ext cx="8229600" cy="1219058"/>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400"/>
              <a:buFont typeface="Arial"/>
              <a:buChar char="•"/>
            </a:pPr>
            <a:r>
              <a:rPr lang="ja-JP" altLang="en-US" sz="2400" b="0" i="0" u="none" strike="noStrike" cap="none" dirty="0">
                <a:solidFill>
                  <a:schemeClr val="dk1"/>
                </a:solidFill>
                <a:cs typeface="Calibri"/>
                <a:sym typeface="Calibri"/>
              </a:rPr>
              <a:t>各店舗の</a:t>
            </a:r>
            <a:r>
              <a:rPr lang="ja-JP" sz="2400" b="0" i="0" u="none" strike="noStrike" cap="none" dirty="0">
                <a:solidFill>
                  <a:schemeClr val="dk1"/>
                </a:solidFill>
                <a:cs typeface="Calibri"/>
                <a:sym typeface="Calibri"/>
              </a:rPr>
              <a:t>降水量に</a:t>
            </a:r>
            <a:r>
              <a:rPr lang="ja-JP" altLang="en-US" sz="2400" b="0" i="0" u="none" strike="noStrike" cap="none" dirty="0">
                <a:solidFill>
                  <a:schemeClr val="dk1"/>
                </a:solidFill>
                <a:cs typeface="Calibri"/>
                <a:sym typeface="Calibri"/>
              </a:rPr>
              <a:t>ついて</a:t>
            </a:r>
            <a:r>
              <a:rPr lang="ja-JP" sz="2400" b="0" i="0" u="none" strike="noStrike" cap="none" dirty="0">
                <a:solidFill>
                  <a:schemeClr val="dk1"/>
                </a:solidFill>
                <a:cs typeface="Calibri"/>
                <a:sym typeface="Calibri"/>
              </a:rPr>
              <a:t>は気象庁HPより取得した日次累計降水量</a:t>
            </a:r>
            <a:r>
              <a:rPr lang="ja-JP" altLang="en-US" sz="2400" dirty="0">
                <a:solidFill>
                  <a:schemeClr val="dk1"/>
                </a:solidFill>
                <a:cs typeface="Calibri"/>
                <a:sym typeface="Calibri"/>
              </a:rPr>
              <a:t>（新宿と横浜の平均値）</a:t>
            </a:r>
            <a:r>
              <a:rPr lang="ja-JP" sz="2400" b="0" i="0" u="none" strike="noStrike" cap="none" dirty="0">
                <a:solidFill>
                  <a:schemeClr val="dk1"/>
                </a:solidFill>
                <a:cs typeface="Calibri"/>
                <a:sym typeface="Calibri"/>
              </a:rPr>
              <a:t>を使用</a:t>
            </a:r>
            <a:endParaRPr sz="2000" b="0" i="0" u="none" strike="noStrike" cap="none" dirty="0">
              <a:solidFill>
                <a:schemeClr val="dk1"/>
              </a:solidFill>
              <a:cs typeface="Calibri"/>
              <a:sym typeface="Calibri"/>
            </a:endParaRPr>
          </a:p>
          <a:p>
            <a:pPr marL="228600" marR="0" lvl="0" indent="-228600" algn="l" rtl="0">
              <a:lnSpc>
                <a:spcPct val="90000"/>
              </a:lnSpc>
              <a:spcBef>
                <a:spcPts val="1000"/>
              </a:spcBef>
              <a:spcAft>
                <a:spcPts val="0"/>
              </a:spcAft>
              <a:buClr>
                <a:schemeClr val="dk1"/>
              </a:buClr>
              <a:buSzPts val="2400"/>
              <a:buFont typeface="Arial"/>
              <a:buChar char="•"/>
            </a:pPr>
            <a:r>
              <a:rPr lang="ja-JP" sz="2400" b="0" i="0" u="none" strike="noStrike" cap="none" dirty="0">
                <a:solidFill>
                  <a:schemeClr val="dk1"/>
                </a:solidFill>
                <a:cs typeface="Calibri"/>
                <a:sym typeface="Calibri"/>
              </a:rPr>
              <a:t>全体の売上に</a:t>
            </a:r>
            <a:r>
              <a:rPr lang="ja-JP" altLang="en-US" sz="2400" b="0" i="0" u="none" strike="noStrike" cap="none" dirty="0">
                <a:solidFill>
                  <a:schemeClr val="dk1"/>
                </a:solidFill>
                <a:cs typeface="Calibri"/>
                <a:sym typeface="Calibri"/>
              </a:rPr>
              <a:t>ついて</a:t>
            </a:r>
            <a:r>
              <a:rPr lang="ja-JP" sz="2400" b="0" i="0" u="none" strike="noStrike" cap="none" dirty="0">
                <a:solidFill>
                  <a:schemeClr val="dk1"/>
                </a:solidFill>
                <a:cs typeface="Calibri"/>
                <a:sym typeface="Calibri"/>
              </a:rPr>
              <a:t>は新規店である中野店を除い</a:t>
            </a:r>
            <a:r>
              <a:rPr lang="ja-JP" altLang="en-US" sz="2400" b="0" i="0" u="none" strike="noStrike" cap="none" dirty="0">
                <a:solidFill>
                  <a:schemeClr val="dk1"/>
                </a:solidFill>
                <a:cs typeface="Calibri"/>
                <a:sym typeface="Calibri"/>
              </a:rPr>
              <a:t>て</a:t>
            </a:r>
            <a:r>
              <a:rPr lang="ja-JP" sz="2400" b="0" i="0" u="none" strike="noStrike" cap="none" dirty="0">
                <a:solidFill>
                  <a:schemeClr val="dk1"/>
                </a:solidFill>
                <a:cs typeface="Calibri"/>
                <a:sym typeface="Calibri"/>
              </a:rPr>
              <a:t>分析</a:t>
            </a:r>
            <a:endParaRPr sz="2800" b="0" i="0" u="none" strike="noStrike" cap="none" dirty="0">
              <a:solidFill>
                <a:schemeClr val="dk1"/>
              </a:solidFill>
              <a:cs typeface="Calibri"/>
              <a:sym typeface="Calibri"/>
            </a:endParaRPr>
          </a:p>
          <a:p>
            <a:pPr marL="228600" marR="0" lvl="0" indent="-50800" algn="l" rtl="0">
              <a:lnSpc>
                <a:spcPct val="90000"/>
              </a:lnSpc>
              <a:spcBef>
                <a:spcPts val="1000"/>
              </a:spcBef>
              <a:spcAft>
                <a:spcPts val="1600"/>
              </a:spcAft>
              <a:buClr>
                <a:schemeClr val="dk1"/>
              </a:buClr>
              <a:buSzPts val="2800"/>
              <a:buFont typeface="Arial"/>
              <a:buNone/>
            </a:pPr>
            <a:endParaRPr sz="2800" b="0" i="0" u="none" strike="noStrike" cap="none" dirty="0">
              <a:solidFill>
                <a:schemeClr val="dk1"/>
              </a:solidFill>
              <a:cs typeface="Calibri"/>
              <a:sym typeface="Calibri"/>
            </a:endParaRPr>
          </a:p>
        </p:txBody>
      </p:sp>
      <p:sp>
        <p:nvSpPr>
          <p:cNvPr id="88" name="Shape 88"/>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rgbClr val="000000"/>
              </a:buClr>
              <a:buFont typeface="Arial"/>
              <a:buNone/>
            </a:pPr>
            <a:fld id="{00000000-1234-1234-1234-123412341234}" type="slidenum">
              <a:rPr lang="en-US" altLang="ja-JP"/>
              <a:t>11</a:t>
            </a:fld>
            <a:endParaRPr/>
          </a:p>
        </p:txBody>
      </p:sp>
      <p:sp>
        <p:nvSpPr>
          <p:cNvPr id="89" name="Shape 89"/>
          <p:cNvSpPr/>
          <p:nvPr/>
        </p:nvSpPr>
        <p:spPr>
          <a:xfrm>
            <a:off x="2914953" y="5420498"/>
            <a:ext cx="667265" cy="288324"/>
          </a:xfrm>
          <a:prstGeom prst="ellipse">
            <a:avLst/>
          </a:prstGeom>
          <a:noFill/>
          <a:ln w="19050" cap="flat" cmpd="sng">
            <a:solidFill>
              <a:srgbClr val="42719B"/>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0" name="Shape 90"/>
          <p:cNvSpPr/>
          <p:nvPr/>
        </p:nvSpPr>
        <p:spPr>
          <a:xfrm>
            <a:off x="5134656" y="5420498"/>
            <a:ext cx="642551" cy="288324"/>
          </a:xfrm>
          <a:prstGeom prst="ellipse">
            <a:avLst/>
          </a:prstGeom>
          <a:noFill/>
          <a:ln w="19050" cap="flat" cmpd="sng">
            <a:solidFill>
              <a:srgbClr val="42719B"/>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3" name="Shape 93"/>
          <p:cNvSpPr txBox="1"/>
          <p:nvPr/>
        </p:nvSpPr>
        <p:spPr>
          <a:xfrm>
            <a:off x="1354486" y="6064255"/>
            <a:ext cx="7064048" cy="372903"/>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Font typeface="Arial" panose="020B0604020202020204" pitchFamily="34" charset="0"/>
              <a:buChar char="•"/>
            </a:pPr>
            <a:r>
              <a:rPr lang="ja-JP" sz="2000" b="0" i="0" u="none" strike="noStrike" cap="none" dirty="0">
                <a:solidFill>
                  <a:schemeClr val="dk1"/>
                </a:solidFill>
                <a:latin typeface="+mn-ea"/>
                <a:ea typeface="+mn-ea"/>
                <a:cs typeface="Calibri"/>
                <a:sym typeface="Calibri"/>
              </a:rPr>
              <a:t>年始など明らかな異常値を</a:t>
            </a:r>
            <a:r>
              <a:rPr lang="ja-JP" sz="2000" dirty="0">
                <a:solidFill>
                  <a:schemeClr val="dk1"/>
                </a:solidFill>
                <a:latin typeface="+mn-ea"/>
                <a:ea typeface="+mn-ea"/>
                <a:cs typeface="Calibri"/>
                <a:sym typeface="Calibri"/>
              </a:rPr>
              <a:t>事前に取り除いた</a:t>
            </a:r>
            <a:endParaRPr sz="2000" dirty="0">
              <a:solidFill>
                <a:schemeClr val="dk1"/>
              </a:solidFill>
              <a:latin typeface="+mn-ea"/>
              <a:ea typeface="+mn-ea"/>
              <a:cs typeface="Calibri"/>
              <a:sym typeface="Calibri"/>
            </a:endParaRPr>
          </a:p>
        </p:txBody>
      </p:sp>
      <p:sp>
        <p:nvSpPr>
          <p:cNvPr id="3" name="フッター プレースホルダー 2">
            <a:extLst>
              <a:ext uri="{FF2B5EF4-FFF2-40B4-BE49-F238E27FC236}">
                <a16:creationId xmlns:a16="http://schemas.microsoft.com/office/drawing/2014/main" id="{539692F1-3390-6B4E-B675-8CCF0953AECC}"/>
              </a:ext>
            </a:extLst>
          </p:cNvPr>
          <p:cNvSpPr>
            <a:spLocks noGrp="1"/>
          </p:cNvSpPr>
          <p:nvPr>
            <p:ph type="ftr" sz="quarter" idx="11"/>
          </p:nvPr>
        </p:nvSpPr>
        <p:spPr/>
        <p:txBody>
          <a:bodyPr/>
          <a:lstStyle/>
          <a:p>
            <a:r>
              <a:rPr lang="ja-JP" altLang="en-US" dirty="0"/>
              <a:t>チーム葛飾</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None/>
            </a:pPr>
            <a:fld id="{00000000-1234-1234-1234-123412341234}" type="slidenum">
              <a:rPr lang="en-US" altLang="ja-JP">
                <a:solidFill>
                  <a:schemeClr val="dk2"/>
                </a:solidFill>
              </a:rPr>
              <a:t>12</a:t>
            </a:fld>
            <a:endParaRPr>
              <a:solidFill>
                <a:schemeClr val="dk2"/>
              </a:solidFill>
            </a:endParaRPr>
          </a:p>
        </p:txBody>
      </p:sp>
      <p:sp>
        <p:nvSpPr>
          <p:cNvPr id="3" name="フッター プレースホルダー 2">
            <a:extLst>
              <a:ext uri="{FF2B5EF4-FFF2-40B4-BE49-F238E27FC236}">
                <a16:creationId xmlns:a16="http://schemas.microsoft.com/office/drawing/2014/main" id="{7A0CAB3F-11DA-604C-9A1F-83C35CD16E6F}"/>
              </a:ext>
            </a:extLst>
          </p:cNvPr>
          <p:cNvSpPr>
            <a:spLocks noGrp="1"/>
          </p:cNvSpPr>
          <p:nvPr>
            <p:ph type="ftr" sz="quarter" idx="11"/>
          </p:nvPr>
        </p:nvSpPr>
        <p:spPr/>
        <p:txBody>
          <a:bodyPr/>
          <a:lstStyle/>
          <a:p>
            <a:r>
              <a:rPr lang="ja-JP" altLang="en-US" dirty="0">
                <a:latin typeface="+mn-ea"/>
                <a:ea typeface="+mn-ea"/>
              </a:rPr>
              <a:t>チーム葛飾</a:t>
            </a:r>
            <a:endParaRPr lang="en-US" dirty="0">
              <a:latin typeface="+mn-ea"/>
              <a:ea typeface="+mn-ea"/>
            </a:endParaRPr>
          </a:p>
        </p:txBody>
      </p:sp>
      <p:sp>
        <p:nvSpPr>
          <p:cNvPr id="5" name="テキスト ボックス 4"/>
          <p:cNvSpPr txBox="1"/>
          <p:nvPr/>
        </p:nvSpPr>
        <p:spPr>
          <a:xfrm>
            <a:off x="2058572" y="5956242"/>
            <a:ext cx="4569655" cy="400110"/>
          </a:xfrm>
          <a:prstGeom prst="rect">
            <a:avLst/>
          </a:prstGeom>
          <a:noFill/>
          <a:ln>
            <a:noFill/>
          </a:ln>
        </p:spPr>
        <p:txBody>
          <a:bodyPr wrap="square" rtlCol="0">
            <a:spAutoFit/>
          </a:bodyPr>
          <a:lstStyle/>
          <a:p>
            <a:pPr marL="285750" indent="-285750">
              <a:buFont typeface="Arial" panose="020B0604020202020204" pitchFamily="34" charset="0"/>
              <a:buChar char="•"/>
            </a:pP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青線がフィッティングと予測値</a:t>
            </a:r>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69842"/>
            <a:ext cx="9144000" cy="5486400"/>
          </a:xfrm>
          <a:prstGeom prst="rect">
            <a:avLst/>
          </a:prstGeom>
        </p:spPr>
      </p:pic>
    </p:spTree>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Shape 154"/>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None/>
            </a:pPr>
            <a:fld id="{00000000-1234-1234-1234-123412341234}" type="slidenum">
              <a:rPr lang="en-US" altLang="ja-JP">
                <a:solidFill>
                  <a:schemeClr val="dk2"/>
                </a:solidFill>
              </a:rPr>
              <a:t>13</a:t>
            </a:fld>
            <a:endParaRPr>
              <a:solidFill>
                <a:schemeClr val="dk2"/>
              </a:solidFill>
            </a:endParaRPr>
          </a:p>
        </p:txBody>
      </p:sp>
      <p:sp>
        <p:nvSpPr>
          <p:cNvPr id="3" name="フッター プレースホルダー 2">
            <a:extLst>
              <a:ext uri="{FF2B5EF4-FFF2-40B4-BE49-F238E27FC236}">
                <a16:creationId xmlns:a16="http://schemas.microsoft.com/office/drawing/2014/main" id="{D250445F-61BF-2B49-A783-ECEA13A2689B}"/>
              </a:ext>
            </a:extLst>
          </p:cNvPr>
          <p:cNvSpPr>
            <a:spLocks noGrp="1"/>
          </p:cNvSpPr>
          <p:nvPr>
            <p:ph type="ftr" sz="quarter" idx="11"/>
          </p:nvPr>
        </p:nvSpPr>
        <p:spPr/>
        <p:txBody>
          <a:bodyPr/>
          <a:lstStyle/>
          <a:p>
            <a:r>
              <a:rPr lang="ja-JP" altLang="en-US" dirty="0">
                <a:latin typeface="+mn-ea"/>
                <a:ea typeface="+mn-ea"/>
              </a:rPr>
              <a:t>チーム葛飾</a:t>
            </a:r>
            <a:endParaRPr lang="en-US" dirty="0">
              <a:latin typeface="+mn-ea"/>
              <a:ea typeface="+mn-ea"/>
            </a:endParaRPr>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4206"/>
            <a:ext cx="9144000" cy="5486400"/>
          </a:xfrm>
          <a:prstGeom prst="rect">
            <a:avLst/>
          </a:prstGeom>
        </p:spPr>
      </p:pic>
      <p:sp>
        <p:nvSpPr>
          <p:cNvPr id="6" name="テキスト ボックス 5"/>
          <p:cNvSpPr txBox="1"/>
          <p:nvPr/>
        </p:nvSpPr>
        <p:spPr>
          <a:xfrm>
            <a:off x="2058572" y="5955821"/>
            <a:ext cx="4569655" cy="400110"/>
          </a:xfrm>
          <a:prstGeom prst="rect">
            <a:avLst/>
          </a:prstGeom>
          <a:noFill/>
          <a:ln>
            <a:noFill/>
          </a:ln>
        </p:spPr>
        <p:txBody>
          <a:bodyPr wrap="square" rtlCol="0">
            <a:spAutoFit/>
          </a:bodyPr>
          <a:lstStyle/>
          <a:p>
            <a:pPr marL="285750" indent="-285750">
              <a:buFont typeface="Arial" panose="020B0604020202020204" pitchFamily="34" charset="0"/>
              <a:buChar char="•"/>
            </a:pP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青線が予測値</a:t>
            </a:r>
          </a:p>
        </p:txBody>
      </p:sp>
    </p:spTree>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417121"/>
            <a:ext cx="9144000" cy="5486400"/>
          </a:xfrm>
          <a:prstGeom prst="rect">
            <a:avLst/>
          </a:prstGeom>
        </p:spPr>
      </p:pic>
      <p:sp>
        <p:nvSpPr>
          <p:cNvPr id="160" name="Shape 160"/>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None/>
            </a:pPr>
            <a:fld id="{00000000-1234-1234-1234-123412341234}" type="slidenum">
              <a:rPr lang="en-US" altLang="ja-JP">
                <a:solidFill>
                  <a:schemeClr val="dk2"/>
                </a:solidFill>
              </a:rPr>
              <a:t>14</a:t>
            </a:fld>
            <a:endParaRPr>
              <a:solidFill>
                <a:schemeClr val="dk2"/>
              </a:solidFill>
            </a:endParaRPr>
          </a:p>
        </p:txBody>
      </p:sp>
      <mc:AlternateContent xmlns:mc="http://schemas.openxmlformats.org/markup-compatibility/2006" xmlns:a14="http://schemas.microsoft.com/office/drawing/2010/main">
        <mc:Choice Requires="a14">
          <p:sp>
            <p:nvSpPr>
              <p:cNvPr id="162" name="Shape 162"/>
              <p:cNvSpPr txBox="1"/>
              <p:nvPr/>
            </p:nvSpPr>
            <p:spPr>
              <a:xfrm>
                <a:off x="929225" y="1131224"/>
                <a:ext cx="2756510" cy="992997"/>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14:m>
                  <m:oMathPara xmlns:m="http://schemas.openxmlformats.org/officeDocument/2006/math">
                    <m:oMathParaPr>
                      <m:jc m:val="centerGroup"/>
                    </m:oMathParaPr>
                    <m:oMath xmlns:m="http://schemas.openxmlformats.org/officeDocument/2006/math">
                      <m:sSup>
                        <m:sSupPr>
                          <m:ctrlPr>
                            <a:rPr lang="en-US" altLang="ja-JP" sz="2400" b="0" i="1" dirty="0" smtClean="0">
                              <a:latin typeface="Cambria Math" panose="02040503050406030204" pitchFamily="18" charset="0"/>
                            </a:rPr>
                          </m:ctrlPr>
                        </m:sSupPr>
                        <m:e>
                          <m:r>
                            <a:rPr lang="ja-JP" altLang="en-US" sz="2400" i="1" dirty="0" smtClean="0">
                              <a:latin typeface="Cambria Math" panose="02040503050406030204" pitchFamily="18" charset="0"/>
                            </a:rPr>
                            <m:t>𝑅</m:t>
                          </m:r>
                        </m:e>
                        <m:sup>
                          <m:r>
                            <a:rPr lang="en-US" altLang="ja-JP" sz="2400" b="0" i="1" dirty="0" smtClean="0">
                              <a:latin typeface="Cambria Math" panose="02040503050406030204" pitchFamily="18" charset="0"/>
                            </a:rPr>
                            <m:t>2</m:t>
                          </m:r>
                        </m:sup>
                      </m:sSup>
                      <m:r>
                        <a:rPr lang="en-US" altLang="ja-JP" sz="2400" i="1" dirty="0">
                          <a:latin typeface="Cambria Math" panose="02040503050406030204" pitchFamily="18" charset="0"/>
                        </a:rPr>
                        <m:t>=0.927</m:t>
                      </m:r>
                    </m:oMath>
                  </m:oMathPara>
                </a14:m>
                <a:endParaRPr lang="en-US" sz="2400" dirty="0"/>
              </a:p>
              <a:p>
                <a:pPr marL="0" lvl="0" indent="0">
                  <a:spcBef>
                    <a:spcPts val="0"/>
                  </a:spcBef>
                  <a:spcAft>
                    <a:spcPts val="0"/>
                  </a:spcAft>
                  <a:buNone/>
                </a:pPr>
                <a14:m>
                  <m:oMathPara xmlns:m="http://schemas.openxmlformats.org/officeDocument/2006/math">
                    <m:oMathParaPr>
                      <m:jc m:val="centerGroup"/>
                    </m:oMathParaPr>
                    <m:oMath xmlns:m="http://schemas.openxmlformats.org/officeDocument/2006/math">
                      <m:r>
                        <m:rPr>
                          <m:sty m:val="p"/>
                        </m:rPr>
                        <a:rPr lang="en-US" altLang="ja-JP" sz="2400" i="0" dirty="0" smtClean="0">
                          <a:latin typeface="Cambria Math" panose="02040503050406030204" pitchFamily="18" charset="0"/>
                        </a:rPr>
                        <m:t>RMSPE</m:t>
                      </m:r>
                      <m:r>
                        <a:rPr lang="en-US" altLang="ja-JP" sz="2400" b="0" i="1" dirty="0" smtClean="0">
                          <a:latin typeface="Cambria Math" panose="02040503050406030204" pitchFamily="18" charset="0"/>
                        </a:rPr>
                        <m:t>=</m:t>
                      </m:r>
                      <m:r>
                        <a:rPr lang="en-US" altLang="ja-JP" sz="2400" i="1" dirty="0">
                          <a:latin typeface="Cambria Math" panose="02040503050406030204" pitchFamily="18" charset="0"/>
                        </a:rPr>
                        <m:t>0.174</m:t>
                      </m:r>
                    </m:oMath>
                  </m:oMathPara>
                </a14:m>
                <a:endParaRPr sz="2400" dirty="0"/>
              </a:p>
            </p:txBody>
          </p:sp>
        </mc:Choice>
        <mc:Fallback xmlns="">
          <p:sp>
            <p:nvSpPr>
              <p:cNvPr id="162" name="Shape 162"/>
              <p:cNvSpPr txBox="1">
                <a:spLocks noRot="1" noChangeAspect="1" noMove="1" noResize="1" noEditPoints="1" noAdjustHandles="1" noChangeArrowheads="1" noChangeShapeType="1" noTextEdit="1"/>
              </p:cNvSpPr>
              <p:nvPr/>
            </p:nvSpPr>
            <p:spPr>
              <a:xfrm>
                <a:off x="929225" y="1131224"/>
                <a:ext cx="2756510" cy="992997"/>
              </a:xfrm>
              <a:prstGeom prst="rect">
                <a:avLst/>
              </a:prstGeom>
              <a:blipFill>
                <a:blip r:embed="rId4"/>
                <a:stretch>
                  <a:fillRect/>
                </a:stretch>
              </a:blipFill>
              <a:ln>
                <a:noFill/>
              </a:ln>
            </p:spPr>
            <p:txBody>
              <a:bodyPr/>
              <a:lstStyle/>
              <a:p>
                <a:r>
                  <a:rPr lang="ja-JP" altLang="en-US">
                    <a:noFill/>
                  </a:rPr>
                  <a:t> </a:t>
                </a:r>
              </a:p>
            </p:txBody>
          </p:sp>
        </mc:Fallback>
      </mc:AlternateContent>
      <p:sp>
        <p:nvSpPr>
          <p:cNvPr id="3" name="フッター プレースホルダー 2">
            <a:extLst>
              <a:ext uri="{FF2B5EF4-FFF2-40B4-BE49-F238E27FC236}">
                <a16:creationId xmlns:a16="http://schemas.microsoft.com/office/drawing/2014/main" id="{5307BBEA-28BA-4648-A5AB-D98CA32F7CAD}"/>
              </a:ext>
            </a:extLst>
          </p:cNvPr>
          <p:cNvSpPr>
            <a:spLocks noGrp="1"/>
          </p:cNvSpPr>
          <p:nvPr>
            <p:ph type="ftr" sz="quarter" idx="11"/>
          </p:nvPr>
        </p:nvSpPr>
        <p:spPr/>
        <p:txBody>
          <a:bodyPr/>
          <a:lstStyle/>
          <a:p>
            <a:r>
              <a:rPr lang="ja-JP" altLang="en-US" dirty="0">
                <a:latin typeface="+mn-ea"/>
                <a:ea typeface="+mn-ea"/>
              </a:rPr>
              <a:t>チーム葛飾</a:t>
            </a:r>
            <a:endParaRPr lang="en-US" dirty="0">
              <a:latin typeface="+mn-ea"/>
              <a:ea typeface="+mn-ea"/>
            </a:endParaRPr>
          </a:p>
        </p:txBody>
      </p:sp>
    </p:spTree>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71600"/>
            <a:ext cx="9144000" cy="4114800"/>
          </a:xfrm>
          <a:prstGeom prst="rect">
            <a:avLst/>
          </a:prstGeom>
        </p:spPr>
      </p:pic>
      <p:sp>
        <p:nvSpPr>
          <p:cNvPr id="167" name="Shape 16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ja-JP" altLang="en-US" dirty="0">
                <a:solidFill>
                  <a:schemeClr val="dk1"/>
                </a:solidFill>
                <a:cs typeface="Calibri"/>
                <a:sym typeface="Calibri"/>
              </a:rPr>
              <a:t>来店人数</a:t>
            </a:r>
            <a:r>
              <a:rPr lang="ja-JP" b="0" i="0" u="none" strike="noStrike" cap="none" dirty="0">
                <a:solidFill>
                  <a:schemeClr val="dk1"/>
                </a:solidFill>
                <a:cs typeface="Calibri"/>
                <a:sym typeface="Calibri"/>
              </a:rPr>
              <a:t>の分解</a:t>
            </a:r>
            <a:endParaRPr b="0" i="0" u="none" strike="noStrike" cap="none" dirty="0">
              <a:solidFill>
                <a:schemeClr val="dk1"/>
              </a:solidFill>
              <a:cs typeface="Calibri"/>
              <a:sym typeface="Calibri"/>
            </a:endParaRPr>
          </a:p>
        </p:txBody>
      </p:sp>
      <p:sp>
        <p:nvSpPr>
          <p:cNvPr id="168" name="Shape 168"/>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rgbClr val="000000"/>
              </a:buClr>
              <a:buFont typeface="Arial"/>
              <a:buNone/>
            </a:pPr>
            <a:fld id="{00000000-1234-1234-1234-123412341234}" type="slidenum">
              <a:rPr lang="en-US" altLang="ja-JP"/>
              <a:t>15</a:t>
            </a:fld>
            <a:endParaRPr/>
          </a:p>
        </p:txBody>
      </p:sp>
      <p:sp>
        <p:nvSpPr>
          <p:cNvPr id="170" name="Shape 170"/>
          <p:cNvSpPr txBox="1"/>
          <p:nvPr/>
        </p:nvSpPr>
        <p:spPr>
          <a:xfrm>
            <a:off x="457200" y="5739405"/>
            <a:ext cx="8335106" cy="497274"/>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ja-JP" sz="2000" dirty="0">
                <a:latin typeface="+mn-ea"/>
                <a:ea typeface="+mn-ea"/>
              </a:rPr>
              <a:t>※縦軸は</a:t>
            </a:r>
            <a:r>
              <a:rPr lang="ja-JP" altLang="en-US" sz="2000" dirty="0">
                <a:latin typeface="+mn-ea"/>
                <a:ea typeface="+mn-ea"/>
              </a:rPr>
              <a:t>指数</a:t>
            </a:r>
            <a:r>
              <a:rPr lang="ja-JP" sz="2000" dirty="0">
                <a:latin typeface="+mn-ea"/>
                <a:ea typeface="+mn-ea"/>
              </a:rPr>
              <a:t>をとったものであり</a:t>
            </a:r>
            <a:r>
              <a:rPr lang="en-US" altLang="ja-JP" sz="2000" dirty="0">
                <a:latin typeface="+mn-ea"/>
                <a:ea typeface="+mn-ea"/>
              </a:rPr>
              <a:t>, </a:t>
            </a:r>
            <a:r>
              <a:rPr lang="ja-JP" sz="2000" dirty="0">
                <a:latin typeface="+mn-ea"/>
                <a:ea typeface="+mn-ea"/>
              </a:rPr>
              <a:t>トレンドに対する倍率を表している</a:t>
            </a:r>
            <a:endParaRPr sz="2000" dirty="0">
              <a:latin typeface="+mn-ea"/>
              <a:ea typeface="+mn-ea"/>
            </a:endParaRPr>
          </a:p>
        </p:txBody>
      </p:sp>
      <p:sp>
        <p:nvSpPr>
          <p:cNvPr id="3" name="フッター プレースホルダー 2">
            <a:extLst>
              <a:ext uri="{FF2B5EF4-FFF2-40B4-BE49-F238E27FC236}">
                <a16:creationId xmlns:a16="http://schemas.microsoft.com/office/drawing/2014/main" id="{86C24DEE-92F2-D046-870B-52FCE4E0E788}"/>
              </a:ext>
            </a:extLst>
          </p:cNvPr>
          <p:cNvSpPr>
            <a:spLocks noGrp="1"/>
          </p:cNvSpPr>
          <p:nvPr>
            <p:ph type="ftr" sz="quarter" idx="11"/>
          </p:nvPr>
        </p:nvSpPr>
        <p:spPr/>
        <p:txBody>
          <a:bodyPr/>
          <a:lstStyle/>
          <a:p>
            <a:r>
              <a:rPr lang="ja-JP" altLang="en-US"/>
              <a:t>チーム葛飾</a:t>
            </a:r>
          </a:p>
        </p:txBody>
      </p:sp>
      <p:sp>
        <p:nvSpPr>
          <p:cNvPr id="4" name="テキスト ボックス 3"/>
          <p:cNvSpPr txBox="1"/>
          <p:nvPr/>
        </p:nvSpPr>
        <p:spPr>
          <a:xfrm>
            <a:off x="3916907" y="1430549"/>
            <a:ext cx="723275" cy="307777"/>
          </a:xfrm>
          <a:prstGeom prst="rect">
            <a:avLst/>
          </a:prstGeom>
          <a:noFill/>
          <a:ln>
            <a:noFill/>
          </a:ln>
        </p:spPr>
        <p:txBody>
          <a:bodyPr wrap="none" rtlCol="0">
            <a:spAutoFit/>
          </a:bodyPr>
          <a:lstStyle/>
          <a:p>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変化点</a:t>
            </a:r>
          </a:p>
        </p:txBody>
      </p:sp>
    </p:spTree>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ja-JP" b="0" i="0" u="none" strike="noStrike" cap="none" dirty="0">
                <a:solidFill>
                  <a:schemeClr val="dk1"/>
                </a:solidFill>
                <a:cs typeface="Calibri"/>
                <a:sym typeface="Calibri"/>
              </a:rPr>
              <a:t>全体</a:t>
            </a:r>
            <a:r>
              <a:rPr lang="ja-JP" altLang="en-US" dirty="0">
                <a:solidFill>
                  <a:schemeClr val="dk1"/>
                </a:solidFill>
                <a:cs typeface="Calibri"/>
                <a:sym typeface="Calibri"/>
              </a:rPr>
              <a:t>の来店人数</a:t>
            </a:r>
            <a:endParaRPr sz="3600" dirty="0"/>
          </a:p>
        </p:txBody>
      </p:sp>
      <p:sp>
        <p:nvSpPr>
          <p:cNvPr id="176" name="Shape 176"/>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ja-JP" altLang="en-US" sz="2800" b="0" i="0" u="none" strike="noStrike" cap="none" dirty="0">
                <a:solidFill>
                  <a:schemeClr val="dk1"/>
                </a:solidFill>
                <a:cs typeface="Calibri"/>
                <a:sym typeface="Calibri"/>
              </a:rPr>
              <a:t>提案モデルにより</a:t>
            </a:r>
            <a:r>
              <a:rPr lang="en-US" altLang="ja-JP" sz="2800" b="0" i="0" u="none" strike="noStrike" cap="none" dirty="0">
                <a:solidFill>
                  <a:schemeClr val="dk1"/>
                </a:solidFill>
                <a:cs typeface="Calibri"/>
                <a:sym typeface="Calibri"/>
              </a:rPr>
              <a:t>, </a:t>
            </a:r>
            <a:r>
              <a:rPr lang="ja-JP" altLang="en-US" sz="2800" b="0" i="0" u="none" strike="noStrike" cap="none" dirty="0">
                <a:solidFill>
                  <a:schemeClr val="dk1"/>
                </a:solidFill>
                <a:cs typeface="Calibri"/>
                <a:sym typeface="Calibri"/>
              </a:rPr>
              <a:t>全店舗</a:t>
            </a:r>
            <a:r>
              <a:rPr lang="ja-JP" altLang="en-US" dirty="0">
                <a:solidFill>
                  <a:schemeClr val="dk1"/>
                </a:solidFill>
                <a:cs typeface="Calibri"/>
                <a:sym typeface="Calibri"/>
              </a:rPr>
              <a:t>の</a:t>
            </a:r>
            <a:r>
              <a:rPr lang="ja-JP" altLang="en-US" sz="2800" b="0" i="0" u="none" strike="noStrike" cap="none" dirty="0">
                <a:solidFill>
                  <a:schemeClr val="dk1"/>
                </a:solidFill>
                <a:cs typeface="Calibri"/>
                <a:sym typeface="Calibri"/>
              </a:rPr>
              <a:t>来店人数</a:t>
            </a:r>
            <a:r>
              <a:rPr lang="ja-JP" sz="2800" b="0" i="0" u="none" strike="noStrike" cap="none" dirty="0">
                <a:solidFill>
                  <a:schemeClr val="dk1"/>
                </a:solidFill>
                <a:cs typeface="Calibri"/>
                <a:sym typeface="Calibri"/>
              </a:rPr>
              <a:t>は</a:t>
            </a:r>
            <a:r>
              <a:rPr lang="ja-JP" altLang="en-US" sz="2800" b="0" i="0" u="none" strike="noStrike" cap="none" dirty="0">
                <a:solidFill>
                  <a:schemeClr val="dk1"/>
                </a:solidFill>
                <a:cs typeface="Calibri"/>
                <a:sym typeface="Calibri"/>
              </a:rPr>
              <a:t>高</a:t>
            </a:r>
            <a:r>
              <a:rPr lang="ja-JP" sz="2800" b="0" i="0" u="none" strike="noStrike" cap="none" dirty="0">
                <a:solidFill>
                  <a:schemeClr val="dk1"/>
                </a:solidFill>
                <a:cs typeface="Calibri"/>
                <a:sym typeface="Calibri"/>
              </a:rPr>
              <a:t>精度で説明</a:t>
            </a:r>
            <a:r>
              <a:rPr lang="ja-JP" dirty="0"/>
              <a:t>, </a:t>
            </a:r>
            <a:r>
              <a:rPr lang="ja-JP" sz="2800" b="0" i="0" u="none" strike="noStrike" cap="none" dirty="0">
                <a:solidFill>
                  <a:schemeClr val="dk1"/>
                </a:solidFill>
                <a:cs typeface="Calibri"/>
                <a:sym typeface="Calibri"/>
              </a:rPr>
              <a:t>予測できる</a:t>
            </a:r>
            <a:endParaRPr sz="2800" b="0" i="0" u="none" strike="noStrike" cap="none" dirty="0">
              <a:solidFill>
                <a:schemeClr val="dk1"/>
              </a:solidFill>
              <a:cs typeface="Calibri"/>
              <a:sym typeface="Calibri"/>
            </a:endParaRPr>
          </a:p>
          <a:p>
            <a:pPr marL="0" marR="0" lvl="0" indent="0" algn="l" rtl="0">
              <a:lnSpc>
                <a:spcPct val="90000"/>
              </a:lnSpc>
              <a:spcBef>
                <a:spcPts val="0"/>
              </a:spcBef>
              <a:spcAft>
                <a:spcPts val="0"/>
              </a:spcAft>
              <a:buNone/>
            </a:pPr>
            <a:endParaRPr dirty="0"/>
          </a:p>
          <a:p>
            <a:pPr marL="228600" marR="0" lvl="0" indent="-228600" algn="l" rtl="0">
              <a:lnSpc>
                <a:spcPct val="90000"/>
              </a:lnSpc>
              <a:spcBef>
                <a:spcPts val="1000"/>
              </a:spcBef>
              <a:spcAft>
                <a:spcPts val="0"/>
              </a:spcAft>
              <a:buClr>
                <a:schemeClr val="dk1"/>
              </a:buClr>
              <a:buSzPts val="2800"/>
              <a:buFont typeface="Arial"/>
              <a:buChar char="•"/>
            </a:pPr>
            <a:r>
              <a:rPr lang="ja-JP" altLang="en-US" sz="2800" b="0" i="0" u="none" strike="noStrike" cap="none" dirty="0">
                <a:solidFill>
                  <a:schemeClr val="dk1"/>
                </a:solidFill>
                <a:cs typeface="Calibri"/>
                <a:sym typeface="Calibri"/>
              </a:rPr>
              <a:t>変動の</a:t>
            </a:r>
            <a:r>
              <a:rPr lang="ja-JP" sz="2800" b="0" i="0" u="none" strike="noStrike" cap="none" dirty="0">
                <a:solidFill>
                  <a:schemeClr val="dk1"/>
                </a:solidFill>
                <a:cs typeface="Calibri"/>
                <a:sym typeface="Calibri"/>
              </a:rPr>
              <a:t>ほとんどの割合が日付に依存している</a:t>
            </a:r>
            <a:endParaRPr lang="en-US" altLang="ja-JP" dirty="0">
              <a:solidFill>
                <a:schemeClr val="dk1"/>
              </a:solidFill>
              <a:cs typeface="Calibri"/>
              <a:sym typeface="Calibri"/>
            </a:endParaRPr>
          </a:p>
          <a:p>
            <a:pPr marL="228600" marR="0" lvl="0" indent="-228600" algn="l" rtl="0">
              <a:lnSpc>
                <a:spcPct val="90000"/>
              </a:lnSpc>
              <a:spcBef>
                <a:spcPts val="1000"/>
              </a:spcBef>
              <a:spcAft>
                <a:spcPts val="0"/>
              </a:spcAft>
              <a:buClr>
                <a:schemeClr val="dk1"/>
              </a:buClr>
              <a:buSzPts val="2800"/>
              <a:buFont typeface="Arial"/>
              <a:buChar char="•"/>
            </a:pPr>
            <a:endParaRPr lang="en-US" altLang="ja-JP" sz="2800" b="0" i="0" u="none" strike="noStrike" cap="none" dirty="0">
              <a:solidFill>
                <a:schemeClr val="dk1"/>
              </a:solidFill>
              <a:cs typeface="Calibri"/>
              <a:sym typeface="Calibri"/>
            </a:endParaRPr>
          </a:p>
          <a:p>
            <a:pPr marL="228600" marR="0" lvl="0" indent="-228600" algn="l" rtl="0">
              <a:lnSpc>
                <a:spcPct val="90000"/>
              </a:lnSpc>
              <a:spcBef>
                <a:spcPts val="1000"/>
              </a:spcBef>
              <a:spcAft>
                <a:spcPts val="0"/>
              </a:spcAft>
              <a:buClr>
                <a:schemeClr val="dk1"/>
              </a:buClr>
              <a:buSzPts val="2800"/>
              <a:buFont typeface="Arial"/>
              <a:buChar char="•"/>
            </a:pPr>
            <a:r>
              <a:rPr lang="ja-JP" altLang="en-US" sz="2800" b="0" i="0" u="none" strike="noStrike" cap="none" dirty="0">
                <a:solidFill>
                  <a:schemeClr val="dk1"/>
                </a:solidFill>
                <a:cs typeface="Calibri"/>
                <a:sym typeface="Calibri"/>
              </a:rPr>
              <a:t>降水量の影響は少ない</a:t>
            </a:r>
            <a:endParaRPr lang="en-US" altLang="ja-JP" dirty="0">
              <a:solidFill>
                <a:schemeClr val="dk1"/>
              </a:solidFill>
              <a:cs typeface="Calibri"/>
              <a:sym typeface="Calibri"/>
            </a:endParaRPr>
          </a:p>
          <a:p>
            <a:pPr marL="228600" marR="0" lvl="0" indent="-228600" algn="l" rtl="0">
              <a:lnSpc>
                <a:spcPct val="90000"/>
              </a:lnSpc>
              <a:spcBef>
                <a:spcPts val="1000"/>
              </a:spcBef>
              <a:spcAft>
                <a:spcPts val="0"/>
              </a:spcAft>
              <a:buClr>
                <a:schemeClr val="dk1"/>
              </a:buClr>
              <a:buSzPts val="2800"/>
              <a:buFont typeface="Arial"/>
              <a:buChar char="•"/>
            </a:pPr>
            <a:endParaRPr lang="en-US" altLang="ja-JP" sz="2800" b="0" i="0" u="none" strike="noStrike" cap="none" dirty="0">
              <a:solidFill>
                <a:schemeClr val="dk1"/>
              </a:solidFill>
              <a:cs typeface="Calibri"/>
              <a:sym typeface="Calibri"/>
            </a:endParaRPr>
          </a:p>
          <a:p>
            <a:pPr marL="228600" marR="0" lvl="0" indent="-228600" algn="l" rtl="0">
              <a:lnSpc>
                <a:spcPct val="90000"/>
              </a:lnSpc>
              <a:spcBef>
                <a:spcPts val="1000"/>
              </a:spcBef>
              <a:spcAft>
                <a:spcPts val="0"/>
              </a:spcAft>
              <a:buClr>
                <a:schemeClr val="dk1"/>
              </a:buClr>
              <a:buSzPts val="2800"/>
              <a:buFont typeface="Arial"/>
              <a:buChar char="•"/>
            </a:pPr>
            <a:endParaRPr sz="2800" b="0" i="0" u="none" strike="noStrike" cap="none" dirty="0">
              <a:solidFill>
                <a:schemeClr val="dk1"/>
              </a:solidFill>
              <a:cs typeface="Calibri"/>
              <a:sym typeface="Calibri"/>
            </a:endParaRPr>
          </a:p>
        </p:txBody>
      </p:sp>
      <p:sp>
        <p:nvSpPr>
          <p:cNvPr id="177" name="Shape 177"/>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rgbClr val="000000"/>
              </a:buClr>
              <a:buFont typeface="Arial"/>
              <a:buNone/>
            </a:pPr>
            <a:fld id="{00000000-1234-1234-1234-123412341234}" type="slidenum">
              <a:rPr lang="en-US" altLang="ja-JP"/>
              <a:t>16</a:t>
            </a:fld>
            <a:endParaRPr/>
          </a:p>
        </p:txBody>
      </p:sp>
      <p:sp>
        <p:nvSpPr>
          <p:cNvPr id="3" name="フッター プレースホルダー 2">
            <a:extLst>
              <a:ext uri="{FF2B5EF4-FFF2-40B4-BE49-F238E27FC236}">
                <a16:creationId xmlns:a16="http://schemas.microsoft.com/office/drawing/2014/main" id="{D911F951-B6B5-C142-A5C4-008FB329EA22}"/>
              </a:ext>
            </a:extLst>
          </p:cNvPr>
          <p:cNvSpPr>
            <a:spLocks noGrp="1"/>
          </p:cNvSpPr>
          <p:nvPr>
            <p:ph type="ftr" sz="quarter" idx="11"/>
          </p:nvPr>
        </p:nvSpPr>
        <p:spPr/>
        <p:txBody>
          <a:bodyPr/>
          <a:lstStyle/>
          <a:p>
            <a:r>
              <a:rPr lang="ja-JP" altLang="en-US"/>
              <a:t>チーム葛飾</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None/>
            </a:pPr>
            <a:fld id="{00000000-1234-1234-1234-123412341234}" type="slidenum">
              <a:rPr lang="en-US" altLang="ja-JP">
                <a:solidFill>
                  <a:schemeClr val="dk2"/>
                </a:solidFill>
              </a:rPr>
              <a:t>17</a:t>
            </a:fld>
            <a:endParaRPr>
              <a:solidFill>
                <a:schemeClr val="dk2"/>
              </a:solidFill>
            </a:endParaRPr>
          </a:p>
        </p:txBody>
      </p:sp>
      <p:sp>
        <p:nvSpPr>
          <p:cNvPr id="3" name="フッター プレースホルダー 2">
            <a:extLst>
              <a:ext uri="{FF2B5EF4-FFF2-40B4-BE49-F238E27FC236}">
                <a16:creationId xmlns:a16="http://schemas.microsoft.com/office/drawing/2014/main" id="{010646A3-EAE1-DE44-BA0B-8D32B3DEA1AF}"/>
              </a:ext>
            </a:extLst>
          </p:cNvPr>
          <p:cNvSpPr>
            <a:spLocks noGrp="1"/>
          </p:cNvSpPr>
          <p:nvPr>
            <p:ph type="ftr" sz="quarter" idx="11"/>
          </p:nvPr>
        </p:nvSpPr>
        <p:spPr/>
        <p:txBody>
          <a:bodyPr/>
          <a:lstStyle/>
          <a:p>
            <a:r>
              <a:rPr lang="ja-JP" altLang="en-US" dirty="0">
                <a:latin typeface="+mn-ea"/>
                <a:ea typeface="+mn-ea"/>
              </a:rPr>
              <a:t>チーム葛飾</a:t>
            </a:r>
            <a:endParaRPr lang="en-US" dirty="0">
              <a:latin typeface="+mn-ea"/>
              <a:ea typeface="+mn-ea"/>
            </a:endParaRPr>
          </a:p>
        </p:txBody>
      </p:sp>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6418"/>
            <a:ext cx="9144000" cy="5486400"/>
          </a:xfrm>
          <a:prstGeom prst="rect">
            <a:avLst/>
          </a:prstGeom>
        </p:spPr>
      </p:pic>
    </p:spTree>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None/>
            </a:pPr>
            <a:fld id="{00000000-1234-1234-1234-123412341234}" type="slidenum">
              <a:rPr lang="en-US" altLang="ja-JP">
                <a:solidFill>
                  <a:schemeClr val="dk2"/>
                </a:solidFill>
              </a:rPr>
              <a:t>18</a:t>
            </a:fld>
            <a:endParaRPr>
              <a:solidFill>
                <a:schemeClr val="dk2"/>
              </a:solidFill>
            </a:endParaRPr>
          </a:p>
        </p:txBody>
      </p:sp>
      <p:sp>
        <p:nvSpPr>
          <p:cNvPr id="3" name="フッター プレースホルダー 2">
            <a:extLst>
              <a:ext uri="{FF2B5EF4-FFF2-40B4-BE49-F238E27FC236}">
                <a16:creationId xmlns:a16="http://schemas.microsoft.com/office/drawing/2014/main" id="{010646A3-EAE1-DE44-BA0B-8D32B3DEA1AF}"/>
              </a:ext>
            </a:extLst>
          </p:cNvPr>
          <p:cNvSpPr>
            <a:spLocks noGrp="1"/>
          </p:cNvSpPr>
          <p:nvPr>
            <p:ph type="ftr" sz="quarter" idx="11"/>
          </p:nvPr>
        </p:nvSpPr>
        <p:spPr/>
        <p:txBody>
          <a:bodyPr/>
          <a:lstStyle/>
          <a:p>
            <a:r>
              <a:rPr lang="ja-JP" altLang="en-US" dirty="0">
                <a:latin typeface="+mn-ea"/>
                <a:ea typeface="+mn-ea"/>
              </a:rPr>
              <a:t>チーム葛飾</a:t>
            </a:r>
            <a:endParaRPr lang="en-US" dirty="0">
              <a:latin typeface="+mn-ea"/>
              <a:ea typeface="+mn-ea"/>
            </a:endParaRPr>
          </a:p>
        </p:txBody>
      </p:sp>
      <p:sp>
        <p:nvSpPr>
          <p:cNvPr id="4" name="テキスト ボックス 3">
            <a:extLst>
              <a:ext uri="{FF2B5EF4-FFF2-40B4-BE49-F238E27FC236}">
                <a16:creationId xmlns:a16="http://schemas.microsoft.com/office/drawing/2014/main" id="{A38E9FF6-9BFA-4592-8FF5-DDDD9F1E7700}"/>
              </a:ext>
            </a:extLst>
          </p:cNvPr>
          <p:cNvSpPr txBox="1"/>
          <p:nvPr/>
        </p:nvSpPr>
        <p:spPr>
          <a:xfrm>
            <a:off x="795966" y="5956242"/>
            <a:ext cx="6356227" cy="400110"/>
          </a:xfrm>
          <a:prstGeom prst="rect">
            <a:avLst/>
          </a:prstGeom>
          <a:noFill/>
          <a:ln>
            <a:noFill/>
          </a:ln>
        </p:spPr>
        <p:txBody>
          <a:bodyPr wrap="none" rtlCol="0">
            <a:spAutoFit/>
          </a:bodyPr>
          <a:lstStyle/>
          <a:p>
            <a:pPr marL="342900" indent="-342900">
              <a:buFont typeface="Arial" panose="020B0604020202020204" pitchFamily="34" charset="0"/>
              <a:buChar char="•"/>
            </a:pPr>
            <a:r>
              <a:rPr kumimoji="1" lang="ja-JP" altLang="en-US" sz="2000" dirty="0">
                <a:latin typeface="+mn-ea"/>
                <a:ea typeface="+mn-ea"/>
              </a:rPr>
              <a:t>特に みなとみらい</a:t>
            </a:r>
            <a:r>
              <a:rPr kumimoji="1" lang="en-US" altLang="ja-JP" sz="2000" dirty="0">
                <a:latin typeface="+mn-ea"/>
                <a:ea typeface="+mn-ea"/>
              </a:rPr>
              <a:t>, </a:t>
            </a:r>
            <a:r>
              <a:rPr kumimoji="1" lang="ja-JP" altLang="en-US" sz="2000" dirty="0">
                <a:latin typeface="+mn-ea"/>
                <a:ea typeface="+mn-ea"/>
              </a:rPr>
              <a:t>二子玉川</a:t>
            </a:r>
            <a:r>
              <a:rPr kumimoji="1" lang="en-US" altLang="ja-JP" sz="2000" dirty="0">
                <a:latin typeface="+mn-ea"/>
                <a:ea typeface="+mn-ea"/>
              </a:rPr>
              <a:t>, </a:t>
            </a:r>
            <a:r>
              <a:rPr kumimoji="1" lang="ja-JP" altLang="en-US" sz="2000" dirty="0">
                <a:latin typeface="+mn-ea"/>
                <a:ea typeface="+mn-ea"/>
              </a:rPr>
              <a:t>新宿店の精度が良い</a:t>
            </a:r>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6567"/>
            <a:ext cx="9144000" cy="5486400"/>
          </a:xfrm>
          <a:prstGeom prst="rect">
            <a:avLst/>
          </a:prstGeom>
        </p:spPr>
      </p:pic>
      <p:sp>
        <p:nvSpPr>
          <p:cNvPr id="8" name="星 5 7"/>
          <p:cNvSpPr/>
          <p:nvPr/>
        </p:nvSpPr>
        <p:spPr>
          <a:xfrm>
            <a:off x="865636" y="648788"/>
            <a:ext cx="188102" cy="200297"/>
          </a:xfrm>
          <a:prstGeom prst="star5">
            <a:avLst/>
          </a:prstGeom>
          <a:solidFill>
            <a:srgbClr val="FFFF00"/>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0" name="星 5 9"/>
          <p:cNvSpPr/>
          <p:nvPr/>
        </p:nvSpPr>
        <p:spPr>
          <a:xfrm>
            <a:off x="5137190" y="2281645"/>
            <a:ext cx="188102" cy="200297"/>
          </a:xfrm>
          <a:prstGeom prst="star5">
            <a:avLst/>
          </a:prstGeom>
          <a:solidFill>
            <a:srgbClr val="FFFF00"/>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1" name="星 5 10"/>
          <p:cNvSpPr/>
          <p:nvPr/>
        </p:nvSpPr>
        <p:spPr>
          <a:xfrm>
            <a:off x="2981819" y="3905794"/>
            <a:ext cx="188102" cy="200297"/>
          </a:xfrm>
          <a:prstGeom prst="star5">
            <a:avLst/>
          </a:prstGeom>
          <a:solidFill>
            <a:srgbClr val="FFFF00"/>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692604744"/>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ja-JP" sz="1000">
                <a:solidFill>
                  <a:schemeClr val="dk2"/>
                </a:solidFill>
                <a:latin typeface="Arial"/>
                <a:ea typeface="Arial"/>
                <a:cs typeface="Arial"/>
                <a:sym typeface="Arial"/>
              </a:rPr>
              <a:t>19</a:t>
            </a:fld>
            <a:endParaRPr sz="1000">
              <a:solidFill>
                <a:schemeClr val="dk2"/>
              </a:solidFill>
              <a:latin typeface="Arial"/>
              <a:ea typeface="Arial"/>
              <a:cs typeface="Arial"/>
              <a:sym typeface="Arial"/>
            </a:endParaRPr>
          </a:p>
        </p:txBody>
      </p:sp>
      <p:sp>
        <p:nvSpPr>
          <p:cNvPr id="3" name="フッター プレースホルダー 2">
            <a:extLst>
              <a:ext uri="{FF2B5EF4-FFF2-40B4-BE49-F238E27FC236}">
                <a16:creationId xmlns:a16="http://schemas.microsoft.com/office/drawing/2014/main" id="{E5C707E1-048B-9B43-914F-C85D1E5E904B}"/>
              </a:ext>
            </a:extLst>
          </p:cNvPr>
          <p:cNvSpPr>
            <a:spLocks noGrp="1"/>
          </p:cNvSpPr>
          <p:nvPr>
            <p:ph type="ftr" sz="quarter" idx="11"/>
          </p:nvPr>
        </p:nvSpPr>
        <p:spPr/>
        <p:txBody>
          <a:bodyPr/>
          <a:lstStyle/>
          <a:p>
            <a:r>
              <a:rPr lang="ja-JP" altLang="en-US" dirty="0">
                <a:latin typeface="+mn-ea"/>
                <a:ea typeface="+mn-ea"/>
              </a:rPr>
              <a:t>チーム葛飾</a:t>
            </a:r>
            <a:endParaRPr lang="en-US" dirty="0">
              <a:latin typeface="+mn-ea"/>
              <a:ea typeface="+mn-ea"/>
            </a:endParaRPr>
          </a:p>
        </p:txBody>
      </p:sp>
      <p:sp>
        <p:nvSpPr>
          <p:cNvPr id="6" name="テキスト ボックス 5">
            <a:extLst>
              <a:ext uri="{FF2B5EF4-FFF2-40B4-BE49-F238E27FC236}">
                <a16:creationId xmlns:a16="http://schemas.microsoft.com/office/drawing/2014/main" id="{379F46FE-7128-4436-B3CB-27357A14D928}"/>
              </a:ext>
            </a:extLst>
          </p:cNvPr>
          <p:cNvSpPr txBox="1"/>
          <p:nvPr/>
        </p:nvSpPr>
        <p:spPr>
          <a:xfrm>
            <a:off x="940928" y="5833132"/>
            <a:ext cx="6804943" cy="400110"/>
          </a:xfrm>
          <a:prstGeom prst="rect">
            <a:avLst/>
          </a:prstGeom>
          <a:noFill/>
          <a:ln>
            <a:noFill/>
          </a:ln>
        </p:spPr>
        <p:txBody>
          <a:bodyPr wrap="square" rtlCol="0">
            <a:spAutoFit/>
          </a:bodyPr>
          <a:lstStyle/>
          <a:p>
            <a:pPr marL="285750" indent="-285750">
              <a:buFont typeface="Arial" panose="020B0604020202020204" pitchFamily="34" charset="0"/>
              <a:buChar char="•"/>
            </a:pPr>
            <a:r>
              <a:rPr kumimoji="1" lang="ja-JP" altLang="en-US" sz="2000" dirty="0">
                <a:latin typeface="+mn-ea"/>
                <a:ea typeface="+mn-ea"/>
              </a:rPr>
              <a:t>大都市の店舗のあてはまりが良い</a:t>
            </a:r>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6732"/>
            <a:ext cx="9144000" cy="5486400"/>
          </a:xfrm>
          <a:prstGeom prst="rect">
            <a:avLst/>
          </a:prstGeom>
        </p:spPr>
      </p:pic>
      <p:sp>
        <p:nvSpPr>
          <p:cNvPr id="7" name="星 5 6"/>
          <p:cNvSpPr/>
          <p:nvPr/>
        </p:nvSpPr>
        <p:spPr>
          <a:xfrm>
            <a:off x="805078" y="640080"/>
            <a:ext cx="135850" cy="148046"/>
          </a:xfrm>
          <a:prstGeom prst="star5">
            <a:avLst/>
          </a:prstGeom>
          <a:solidFill>
            <a:srgbClr val="FFFF00"/>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solidFill>
                <a:srgbClr val="FFFF00"/>
              </a:solidFill>
            </a:endParaRPr>
          </a:p>
        </p:txBody>
      </p:sp>
      <p:sp>
        <p:nvSpPr>
          <p:cNvPr id="10" name="星 5 9"/>
          <p:cNvSpPr/>
          <p:nvPr/>
        </p:nvSpPr>
        <p:spPr>
          <a:xfrm>
            <a:off x="7210232" y="644434"/>
            <a:ext cx="135850" cy="148046"/>
          </a:xfrm>
          <a:prstGeom prst="star5">
            <a:avLst/>
          </a:prstGeom>
          <a:solidFill>
            <a:srgbClr val="FFFF00"/>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1" name="星 5 10"/>
          <p:cNvSpPr/>
          <p:nvPr/>
        </p:nvSpPr>
        <p:spPr>
          <a:xfrm>
            <a:off x="2982221" y="640080"/>
            <a:ext cx="135850" cy="148046"/>
          </a:xfrm>
          <a:prstGeom prst="star5">
            <a:avLst/>
          </a:prstGeom>
          <a:solidFill>
            <a:srgbClr val="FFFF00"/>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2" name="星 5 11"/>
          <p:cNvSpPr/>
          <p:nvPr/>
        </p:nvSpPr>
        <p:spPr>
          <a:xfrm>
            <a:off x="7208023" y="2303418"/>
            <a:ext cx="135850" cy="148046"/>
          </a:xfrm>
          <a:prstGeom prst="star5">
            <a:avLst/>
          </a:prstGeom>
          <a:solidFill>
            <a:srgbClr val="FFFF00"/>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3" name="星 5 12"/>
          <p:cNvSpPr/>
          <p:nvPr/>
        </p:nvSpPr>
        <p:spPr>
          <a:xfrm>
            <a:off x="5168072" y="2299063"/>
            <a:ext cx="135850" cy="148046"/>
          </a:xfrm>
          <a:prstGeom prst="star5">
            <a:avLst/>
          </a:prstGeom>
          <a:solidFill>
            <a:srgbClr val="FFFF00"/>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4" name="星 5 13"/>
          <p:cNvSpPr/>
          <p:nvPr/>
        </p:nvSpPr>
        <p:spPr>
          <a:xfrm>
            <a:off x="5154544" y="3992074"/>
            <a:ext cx="135850" cy="148046"/>
          </a:xfrm>
          <a:prstGeom prst="star5">
            <a:avLst/>
          </a:prstGeom>
          <a:solidFill>
            <a:srgbClr val="FFFF00"/>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ja-JP" b="0" i="0" u="none" strike="noStrike" cap="none" dirty="0">
                <a:solidFill>
                  <a:schemeClr val="dk1"/>
                </a:solidFill>
                <a:latin typeface="+mj-ea"/>
                <a:ea typeface="+mj-ea"/>
                <a:cs typeface="Calibri"/>
                <a:sym typeface="Calibri"/>
              </a:rPr>
              <a:t>分析背景</a:t>
            </a:r>
            <a:endParaRPr sz="3600" dirty="0">
              <a:latin typeface="+mj-ea"/>
              <a:ea typeface="+mj-ea"/>
            </a:endParaRPr>
          </a:p>
        </p:txBody>
      </p:sp>
      <p:sp>
        <p:nvSpPr>
          <p:cNvPr id="72" name="Shape 72"/>
          <p:cNvSpPr txBox="1">
            <a:spLocks noGrp="1"/>
          </p:cNvSpPr>
          <p:nvPr>
            <p:ph idx="1"/>
          </p:nvPr>
        </p:nvSpPr>
        <p:spPr>
          <a:xfrm>
            <a:off x="457200" y="1799634"/>
            <a:ext cx="8229600" cy="43434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Noto Sans Symbols"/>
              <a:buChar char="◆"/>
            </a:pPr>
            <a:r>
              <a:rPr lang="ja-JP" sz="2800" b="0" i="0" u="none" strike="noStrike" cap="none" dirty="0">
                <a:solidFill>
                  <a:schemeClr val="dk1"/>
                </a:solidFill>
                <a:latin typeface="+mn-ea"/>
                <a:ea typeface="+mn-ea"/>
                <a:cs typeface="Calibri"/>
                <a:sym typeface="Calibri"/>
              </a:rPr>
              <a:t>美容業界の課題</a:t>
            </a:r>
            <a:endParaRPr sz="2800" b="0" i="0" u="none" strike="noStrike" cap="none" dirty="0">
              <a:solidFill>
                <a:schemeClr val="dk1"/>
              </a:solidFill>
              <a:latin typeface="+mn-ea"/>
              <a:ea typeface="+mn-ea"/>
              <a:cs typeface="Calibri"/>
              <a:sym typeface="Calibri"/>
            </a:endParaRPr>
          </a:p>
          <a:p>
            <a:pPr marL="685800" marR="0" lvl="1" indent="-228600" algn="l" rtl="0">
              <a:lnSpc>
                <a:spcPct val="90000"/>
              </a:lnSpc>
              <a:spcBef>
                <a:spcPts val="500"/>
              </a:spcBef>
              <a:spcAft>
                <a:spcPts val="0"/>
              </a:spcAft>
              <a:buClr>
                <a:schemeClr val="dk1"/>
              </a:buClr>
              <a:buSzPts val="2400"/>
              <a:buFont typeface="Arial"/>
              <a:buChar char="•"/>
            </a:pPr>
            <a:r>
              <a:rPr lang="ja-JP" sz="2400" b="0" i="0" u="none" strike="noStrike" cap="none" dirty="0">
                <a:solidFill>
                  <a:schemeClr val="dk1"/>
                </a:solidFill>
                <a:latin typeface="+mn-ea"/>
                <a:ea typeface="+mn-ea"/>
                <a:cs typeface="Calibri"/>
                <a:sym typeface="Calibri"/>
              </a:rPr>
              <a:t>経費：テナント</a:t>
            </a:r>
            <a:r>
              <a:rPr lang="en-US" altLang="ja-JP" sz="2400" b="0" i="0" u="none" strike="noStrike" cap="none" dirty="0">
                <a:solidFill>
                  <a:schemeClr val="dk1"/>
                </a:solidFill>
                <a:latin typeface="+mn-ea"/>
                <a:ea typeface="+mn-ea"/>
                <a:cs typeface="Calibri"/>
                <a:sym typeface="Calibri"/>
              </a:rPr>
              <a:t>, </a:t>
            </a:r>
            <a:r>
              <a:rPr lang="ja-JP" sz="2400" b="0" i="0" u="none" strike="noStrike" cap="none" dirty="0">
                <a:solidFill>
                  <a:schemeClr val="dk1"/>
                </a:solidFill>
                <a:latin typeface="+mn-ea"/>
                <a:ea typeface="+mn-ea"/>
                <a:cs typeface="Calibri"/>
                <a:sym typeface="Calibri"/>
              </a:rPr>
              <a:t>仕入れ</a:t>
            </a:r>
            <a:r>
              <a:rPr lang="en-US" altLang="ja-JP" sz="2400" b="0" i="0" u="none" strike="noStrike" cap="none" dirty="0">
                <a:solidFill>
                  <a:schemeClr val="dk1"/>
                </a:solidFill>
                <a:latin typeface="+mn-ea"/>
                <a:ea typeface="+mn-ea"/>
                <a:cs typeface="Calibri"/>
                <a:sym typeface="Calibri"/>
              </a:rPr>
              <a:t>, </a:t>
            </a:r>
            <a:r>
              <a:rPr lang="ja-JP" sz="2400" b="0" i="0" u="none" strike="noStrike" cap="none" dirty="0">
                <a:solidFill>
                  <a:schemeClr val="dk1"/>
                </a:solidFill>
                <a:latin typeface="+mn-ea"/>
                <a:ea typeface="+mn-ea"/>
                <a:cs typeface="Calibri"/>
                <a:sym typeface="Calibri"/>
              </a:rPr>
              <a:t>設備</a:t>
            </a:r>
            <a:r>
              <a:rPr lang="en-US" altLang="ja-JP" sz="2400" b="0" i="0" u="none" strike="noStrike" cap="none" dirty="0">
                <a:solidFill>
                  <a:schemeClr val="dk1"/>
                </a:solidFill>
                <a:latin typeface="+mn-ea"/>
                <a:ea typeface="+mn-ea"/>
                <a:cs typeface="Calibri"/>
                <a:sym typeface="Calibri"/>
              </a:rPr>
              <a:t>, </a:t>
            </a:r>
            <a:r>
              <a:rPr lang="ja-JP" sz="2400" b="0" i="0" u="none" strike="noStrike" cap="none" dirty="0">
                <a:solidFill>
                  <a:schemeClr val="dk1"/>
                </a:solidFill>
                <a:latin typeface="+mn-ea"/>
                <a:ea typeface="+mn-ea"/>
                <a:cs typeface="Calibri"/>
                <a:sym typeface="Calibri"/>
              </a:rPr>
              <a:t>光熱費</a:t>
            </a:r>
            <a:r>
              <a:rPr lang="en-US" altLang="ja-JP" sz="2400" b="0" i="0" u="none" strike="noStrike" cap="none" dirty="0">
                <a:solidFill>
                  <a:schemeClr val="dk1"/>
                </a:solidFill>
                <a:latin typeface="+mn-ea"/>
                <a:ea typeface="+mn-ea"/>
                <a:cs typeface="Calibri"/>
                <a:sym typeface="Calibri"/>
              </a:rPr>
              <a:t>, </a:t>
            </a:r>
            <a:r>
              <a:rPr lang="ja-JP" sz="2400" b="0" i="0" u="none" strike="noStrike" cap="none" dirty="0">
                <a:solidFill>
                  <a:schemeClr val="accent2">
                    <a:lumMod val="75000"/>
                  </a:schemeClr>
                </a:solidFill>
                <a:latin typeface="+mn-ea"/>
                <a:ea typeface="+mn-ea"/>
                <a:cs typeface="Calibri"/>
                <a:sym typeface="Calibri"/>
              </a:rPr>
              <a:t>人件費</a:t>
            </a:r>
            <a:endParaRPr sz="2400" b="0" i="0" u="none" strike="noStrike" cap="none" dirty="0">
              <a:solidFill>
                <a:schemeClr val="accent2">
                  <a:lumMod val="75000"/>
                </a:schemeClr>
              </a:solidFill>
              <a:latin typeface="+mn-ea"/>
              <a:ea typeface="+mn-ea"/>
              <a:cs typeface="Calibri"/>
              <a:sym typeface="Calibri"/>
            </a:endParaRPr>
          </a:p>
          <a:p>
            <a:pPr marL="685800" marR="0" lvl="1" indent="-228600" algn="l" rtl="0">
              <a:lnSpc>
                <a:spcPct val="90000"/>
              </a:lnSpc>
              <a:spcBef>
                <a:spcPts val="500"/>
              </a:spcBef>
              <a:spcAft>
                <a:spcPts val="0"/>
              </a:spcAft>
              <a:buClr>
                <a:schemeClr val="dk1"/>
              </a:buClr>
              <a:buSzPts val="2400"/>
              <a:buFont typeface="Arial"/>
              <a:buChar char="•"/>
            </a:pPr>
            <a:r>
              <a:rPr lang="ja-JP" sz="2400" b="0" i="0" u="none" strike="noStrike" cap="none" dirty="0">
                <a:solidFill>
                  <a:schemeClr val="dk1"/>
                </a:solidFill>
                <a:latin typeface="+mn-ea"/>
                <a:ea typeface="+mn-ea"/>
                <a:cs typeface="Calibri"/>
                <a:sym typeface="Calibri"/>
              </a:rPr>
              <a:t>人件費の占める割合は40%とも</a:t>
            </a:r>
            <a:r>
              <a:rPr lang="ja-JP" altLang="en-US" sz="2400" b="0" i="0" u="none" strike="noStrike" cap="none" dirty="0">
                <a:solidFill>
                  <a:schemeClr val="dk1"/>
                </a:solidFill>
                <a:latin typeface="+mn-ea"/>
                <a:ea typeface="+mn-ea"/>
                <a:cs typeface="Calibri"/>
                <a:sym typeface="Calibri"/>
              </a:rPr>
              <a:t>いわれ</a:t>
            </a:r>
            <a:r>
              <a:rPr lang="ja-JP" altLang="en-US" dirty="0">
                <a:solidFill>
                  <a:schemeClr val="dk1"/>
                </a:solidFill>
                <a:cs typeface="Calibri"/>
                <a:sym typeface="Calibri"/>
              </a:rPr>
              <a:t>ている</a:t>
            </a:r>
            <a:endParaRPr sz="2400" b="0" i="0" u="none" strike="noStrike" cap="none" dirty="0">
              <a:solidFill>
                <a:schemeClr val="dk1"/>
              </a:solidFill>
              <a:latin typeface="+mn-ea"/>
              <a:ea typeface="+mn-ea"/>
              <a:cs typeface="Calibri"/>
              <a:sym typeface="Calibri"/>
            </a:endParaRPr>
          </a:p>
          <a:p>
            <a:pPr marL="685800" marR="0" lvl="1" indent="-228600" algn="l" rtl="0">
              <a:lnSpc>
                <a:spcPct val="90000"/>
              </a:lnSpc>
              <a:spcBef>
                <a:spcPts val="500"/>
              </a:spcBef>
              <a:spcAft>
                <a:spcPts val="0"/>
              </a:spcAft>
              <a:buClr>
                <a:schemeClr val="dk1"/>
              </a:buClr>
              <a:buSzPts val="2400"/>
              <a:buFont typeface="Arial"/>
              <a:buChar char="•"/>
            </a:pPr>
            <a:r>
              <a:rPr lang="ja-JP" sz="2400" b="0" i="0" u="none" strike="noStrike" cap="none" dirty="0">
                <a:solidFill>
                  <a:schemeClr val="dk1"/>
                </a:solidFill>
                <a:latin typeface="+mn-ea"/>
                <a:ea typeface="+mn-ea"/>
                <a:cs typeface="Calibri"/>
                <a:sym typeface="Calibri"/>
              </a:rPr>
              <a:t>適切な人数のスタッフによるシフト管理が望まれる</a:t>
            </a:r>
            <a:endParaRPr sz="2400" b="0" i="0" u="none" strike="noStrike" cap="none" dirty="0">
              <a:solidFill>
                <a:schemeClr val="dk1"/>
              </a:solidFill>
              <a:latin typeface="+mn-ea"/>
              <a:ea typeface="+mn-ea"/>
              <a:cs typeface="Calibri"/>
              <a:sym typeface="Calibri"/>
            </a:endParaRPr>
          </a:p>
          <a:p>
            <a:pPr marL="0" marR="0" lvl="0" indent="0" algn="l" rtl="0">
              <a:lnSpc>
                <a:spcPct val="90000"/>
              </a:lnSpc>
              <a:spcBef>
                <a:spcPts val="1000"/>
              </a:spcBef>
              <a:spcAft>
                <a:spcPts val="0"/>
              </a:spcAft>
              <a:buClr>
                <a:schemeClr val="dk1"/>
              </a:buClr>
              <a:buSzPts val="2800"/>
              <a:buNone/>
            </a:pPr>
            <a:endParaRPr lang="en-US" altLang="ja-JP" sz="2400" dirty="0">
              <a:solidFill>
                <a:schemeClr val="dk1"/>
              </a:solidFill>
              <a:latin typeface="+mn-ea"/>
              <a:ea typeface="+mn-ea"/>
              <a:cs typeface="Calibri"/>
              <a:sym typeface="Calibri"/>
            </a:endParaRPr>
          </a:p>
          <a:p>
            <a:pPr marL="685800" marR="0" lvl="1" indent="-76200" algn="l" rtl="0">
              <a:lnSpc>
                <a:spcPct val="90000"/>
              </a:lnSpc>
              <a:spcBef>
                <a:spcPts val="500"/>
              </a:spcBef>
              <a:spcAft>
                <a:spcPts val="1600"/>
              </a:spcAft>
              <a:buClr>
                <a:schemeClr val="dk1"/>
              </a:buClr>
              <a:buSzPts val="2400"/>
              <a:buFont typeface="Arial"/>
              <a:buNone/>
            </a:pPr>
            <a:endParaRPr sz="2400" b="0" i="0" u="none" strike="noStrike" cap="none" dirty="0">
              <a:solidFill>
                <a:schemeClr val="dk1"/>
              </a:solidFill>
              <a:latin typeface="+mn-ea"/>
              <a:ea typeface="+mn-ea"/>
              <a:cs typeface="Calibri"/>
              <a:sym typeface="Calibri"/>
            </a:endParaRPr>
          </a:p>
        </p:txBody>
      </p:sp>
      <p:sp>
        <p:nvSpPr>
          <p:cNvPr id="73" name="Shape 73"/>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altLang="ja-JP" sz="830" b="0" i="0" u="none" strike="noStrike" cap="none">
                <a:solidFill>
                  <a:srgbClr val="888888"/>
                </a:solidFill>
                <a:latin typeface="Calibri"/>
                <a:ea typeface="Calibri"/>
                <a:cs typeface="Calibri"/>
                <a:sym typeface="Calibri"/>
              </a:rPr>
              <a:t>2</a:t>
            </a:fld>
            <a:endParaRPr sz="830" b="0" i="0" u="none" strike="noStrike" cap="none" dirty="0">
              <a:solidFill>
                <a:srgbClr val="888888"/>
              </a:solidFill>
              <a:latin typeface="Calibri"/>
              <a:ea typeface="Calibri"/>
              <a:cs typeface="Calibri"/>
              <a:sym typeface="Calibri"/>
            </a:endParaRPr>
          </a:p>
        </p:txBody>
      </p:sp>
      <p:sp>
        <p:nvSpPr>
          <p:cNvPr id="3" name="下矢印 2">
            <a:extLst>
              <a:ext uri="{FF2B5EF4-FFF2-40B4-BE49-F238E27FC236}">
                <a16:creationId xmlns:a16="http://schemas.microsoft.com/office/drawing/2014/main" id="{61BA8C85-FE1A-174F-8095-7EB849FAFA57}"/>
              </a:ext>
            </a:extLst>
          </p:cNvPr>
          <p:cNvSpPr/>
          <p:nvPr/>
        </p:nvSpPr>
        <p:spPr>
          <a:xfrm>
            <a:off x="4091354" y="3610708"/>
            <a:ext cx="633046" cy="562707"/>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69AF376F-6CD5-8C4F-81B5-C5B7C42315EE}"/>
              </a:ext>
            </a:extLst>
          </p:cNvPr>
          <p:cNvSpPr txBox="1"/>
          <p:nvPr/>
        </p:nvSpPr>
        <p:spPr>
          <a:xfrm>
            <a:off x="571375" y="4426479"/>
            <a:ext cx="7673003" cy="987389"/>
          </a:xfrm>
          <a:prstGeom prst="rect">
            <a:avLst/>
          </a:prstGeom>
          <a:noFill/>
          <a:ln w="15875">
            <a:solidFill>
              <a:schemeClr val="bg1"/>
            </a:solidFill>
          </a:ln>
        </p:spPr>
        <p:txBody>
          <a:bodyPr wrap="square" rtlCol="0">
            <a:spAutoFit/>
          </a:bodyPr>
          <a:lstStyle/>
          <a:p>
            <a:pPr lvl="0" algn="ctr">
              <a:lnSpc>
                <a:spcPct val="90000"/>
              </a:lnSpc>
              <a:spcBef>
                <a:spcPts val="1000"/>
              </a:spcBef>
              <a:buClr>
                <a:schemeClr val="dk1"/>
              </a:buClr>
              <a:buSzPts val="2800"/>
            </a:pPr>
            <a:r>
              <a:rPr lang="ja-JP" altLang="en-US" sz="3200" dirty="0">
                <a:solidFill>
                  <a:schemeClr val="accent2">
                    <a:lumMod val="75000"/>
                  </a:schemeClr>
                </a:solidFill>
                <a:latin typeface="+mn-ea"/>
                <a:ea typeface="+mn-ea"/>
                <a:cs typeface="Calibri"/>
                <a:sym typeface="Calibri"/>
              </a:rPr>
              <a:t>短期</a:t>
            </a:r>
            <a:r>
              <a:rPr lang="en-US" altLang="ja-JP" sz="3200" dirty="0">
                <a:solidFill>
                  <a:schemeClr val="accent2">
                    <a:lumMod val="75000"/>
                  </a:schemeClr>
                </a:solidFill>
                <a:latin typeface="+mn-ea"/>
                <a:ea typeface="+mn-ea"/>
                <a:cs typeface="Calibri"/>
                <a:sym typeface="Calibri"/>
              </a:rPr>
              <a:t>, </a:t>
            </a:r>
            <a:r>
              <a:rPr lang="ja-JP" altLang="en-US" sz="3200" dirty="0">
                <a:solidFill>
                  <a:schemeClr val="accent2">
                    <a:lumMod val="75000"/>
                  </a:schemeClr>
                </a:solidFill>
                <a:latin typeface="+mn-ea"/>
                <a:ea typeface="+mn-ea"/>
                <a:cs typeface="Calibri"/>
                <a:sym typeface="Calibri"/>
              </a:rPr>
              <a:t>中期の来店人数予測は重要な課題日次レベルの来店人数を分析する</a:t>
            </a:r>
          </a:p>
        </p:txBody>
      </p:sp>
      <p:sp>
        <p:nvSpPr>
          <p:cNvPr id="7" name="フッター プレースホルダー 6">
            <a:extLst>
              <a:ext uri="{FF2B5EF4-FFF2-40B4-BE49-F238E27FC236}">
                <a16:creationId xmlns:a16="http://schemas.microsoft.com/office/drawing/2014/main" id="{F1333122-9321-C14C-93A6-650486F9D5C0}"/>
              </a:ext>
            </a:extLst>
          </p:cNvPr>
          <p:cNvSpPr>
            <a:spLocks noGrp="1"/>
          </p:cNvSpPr>
          <p:nvPr>
            <p:ph type="ftr" sz="quarter" idx="11"/>
          </p:nvPr>
        </p:nvSpPr>
        <p:spPr/>
        <p:txBody>
          <a:bodyPr/>
          <a:lstStyle/>
          <a:p>
            <a:r>
              <a:rPr lang="ja-JP" altLang="en-US" dirty="0"/>
              <a:t>チーム葛飾</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Shape 196"/>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None/>
            </a:pPr>
            <a:fld id="{00000000-1234-1234-1234-123412341234}" type="slidenum">
              <a:rPr lang="en-US" altLang="ja-JP">
                <a:solidFill>
                  <a:schemeClr val="dk2"/>
                </a:solidFill>
              </a:rPr>
              <a:t>20</a:t>
            </a:fld>
            <a:endParaRPr>
              <a:solidFill>
                <a:schemeClr val="dk2"/>
              </a:solidFill>
            </a:endParaRPr>
          </a:p>
        </p:txBody>
      </p:sp>
      <p:sp>
        <p:nvSpPr>
          <p:cNvPr id="3" name="フッター プレースホルダー 2">
            <a:extLst>
              <a:ext uri="{FF2B5EF4-FFF2-40B4-BE49-F238E27FC236}">
                <a16:creationId xmlns:a16="http://schemas.microsoft.com/office/drawing/2014/main" id="{4A2753CD-FE6F-3A48-9A94-BC62A5D79F17}"/>
              </a:ext>
            </a:extLst>
          </p:cNvPr>
          <p:cNvSpPr>
            <a:spLocks noGrp="1"/>
          </p:cNvSpPr>
          <p:nvPr>
            <p:ph type="ftr" sz="quarter" idx="11"/>
          </p:nvPr>
        </p:nvSpPr>
        <p:spPr>
          <a:xfrm>
            <a:off x="2895600" y="6356352"/>
            <a:ext cx="3352800" cy="365125"/>
          </a:xfrm>
        </p:spPr>
        <p:txBody>
          <a:bodyPr/>
          <a:lstStyle/>
          <a:p>
            <a:r>
              <a:rPr lang="ja-JP" altLang="en-US" dirty="0">
                <a:latin typeface="+mn-ea"/>
                <a:ea typeface="+mn-ea"/>
              </a:rPr>
              <a:t>チーム葛飾</a:t>
            </a:r>
            <a:endParaRPr lang="en-US" dirty="0">
              <a:latin typeface="+mn-ea"/>
              <a:ea typeface="+mn-ea"/>
            </a:endParaRPr>
          </a:p>
        </p:txBody>
      </p:sp>
      <p:sp>
        <p:nvSpPr>
          <p:cNvPr id="6" name="テキスト ボックス 5">
            <a:extLst>
              <a:ext uri="{FF2B5EF4-FFF2-40B4-BE49-F238E27FC236}">
                <a16:creationId xmlns:a16="http://schemas.microsoft.com/office/drawing/2014/main" id="{68B60DF6-8507-4690-A13C-ED0E3A0D9261}"/>
              </a:ext>
            </a:extLst>
          </p:cNvPr>
          <p:cNvSpPr txBox="1"/>
          <p:nvPr/>
        </p:nvSpPr>
        <p:spPr>
          <a:xfrm>
            <a:off x="2027072" y="5747724"/>
            <a:ext cx="5089855" cy="707886"/>
          </a:xfrm>
          <a:prstGeom prst="rect">
            <a:avLst/>
          </a:prstGeom>
          <a:noFill/>
          <a:ln>
            <a:noFill/>
          </a:ln>
        </p:spPr>
        <p:txBody>
          <a:bodyPr wrap="none" rtlCol="0">
            <a:spAutoFit/>
          </a:bodyPr>
          <a:lstStyle/>
          <a:p>
            <a:pPr marL="285750" indent="-285750">
              <a:buFont typeface="Arial" panose="020B0604020202020204" pitchFamily="34" charset="0"/>
              <a:buChar char="•"/>
            </a:pPr>
            <a:r>
              <a:rPr kumimoji="1" lang="ja-JP" altLang="en-US" sz="2000" dirty="0">
                <a:latin typeface="+mn-ea"/>
                <a:ea typeface="+mn-ea"/>
              </a:rPr>
              <a:t>土日が高く平日が低い</a:t>
            </a:r>
            <a:endParaRPr kumimoji="1" lang="en-US" altLang="ja-JP" sz="2000" dirty="0">
              <a:latin typeface="+mn-ea"/>
              <a:ea typeface="+mn-ea"/>
            </a:endParaRPr>
          </a:p>
          <a:p>
            <a:pPr marL="285750" indent="-285750">
              <a:buFont typeface="Arial" panose="020B0604020202020204" pitchFamily="34" charset="0"/>
              <a:buChar char="•"/>
            </a:pPr>
            <a:r>
              <a:rPr kumimoji="1" lang="ja-JP" altLang="en-US" sz="2000" dirty="0">
                <a:latin typeface="+mn-ea"/>
                <a:ea typeface="+mn-ea"/>
              </a:rPr>
              <a:t>火曜日はサンプルが極端に少なく分散大</a:t>
            </a:r>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6668"/>
            <a:ext cx="8868427" cy="532105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0904"/>
            <a:ext cx="9144000" cy="5486400"/>
          </a:xfrm>
          <a:prstGeom prst="rect">
            <a:avLst/>
          </a:prstGeom>
        </p:spPr>
      </p:pic>
      <p:sp>
        <p:nvSpPr>
          <p:cNvPr id="202" name="Shape 202"/>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None/>
            </a:pPr>
            <a:fld id="{00000000-1234-1234-1234-123412341234}" type="slidenum">
              <a:rPr lang="en-US" altLang="ja-JP">
                <a:solidFill>
                  <a:schemeClr val="dk2"/>
                </a:solidFill>
              </a:rPr>
              <a:t>21</a:t>
            </a:fld>
            <a:endParaRPr>
              <a:solidFill>
                <a:schemeClr val="dk2"/>
              </a:solidFill>
            </a:endParaRPr>
          </a:p>
        </p:txBody>
      </p:sp>
      <p:sp>
        <p:nvSpPr>
          <p:cNvPr id="3" name="フッター プレースホルダー 2">
            <a:extLst>
              <a:ext uri="{FF2B5EF4-FFF2-40B4-BE49-F238E27FC236}">
                <a16:creationId xmlns:a16="http://schemas.microsoft.com/office/drawing/2014/main" id="{B5B9166B-29E3-BE4C-A13F-36C4277E2070}"/>
              </a:ext>
            </a:extLst>
          </p:cNvPr>
          <p:cNvSpPr>
            <a:spLocks noGrp="1"/>
          </p:cNvSpPr>
          <p:nvPr>
            <p:ph type="ftr" sz="quarter" idx="11"/>
          </p:nvPr>
        </p:nvSpPr>
        <p:spPr/>
        <p:txBody>
          <a:bodyPr/>
          <a:lstStyle/>
          <a:p>
            <a:r>
              <a:rPr lang="ja-JP" altLang="en-US" dirty="0">
                <a:latin typeface="+mn-ea"/>
                <a:ea typeface="+mn-ea"/>
              </a:rPr>
              <a:t>チーム葛飾</a:t>
            </a:r>
            <a:endParaRPr lang="en-US" dirty="0">
              <a:latin typeface="+mn-ea"/>
              <a:ea typeface="+mn-ea"/>
            </a:endParaRPr>
          </a:p>
        </p:txBody>
      </p:sp>
      <p:cxnSp>
        <p:nvCxnSpPr>
          <p:cNvPr id="5" name="直線コネクタ 4">
            <a:extLst>
              <a:ext uri="{FF2B5EF4-FFF2-40B4-BE49-F238E27FC236}">
                <a16:creationId xmlns:a16="http://schemas.microsoft.com/office/drawing/2014/main" id="{67C36225-45F1-4E44-A2EC-75B068AD8192}"/>
              </a:ext>
            </a:extLst>
          </p:cNvPr>
          <p:cNvCxnSpPr/>
          <p:nvPr/>
        </p:nvCxnSpPr>
        <p:spPr>
          <a:xfrm flipV="1">
            <a:off x="5440392" y="1160989"/>
            <a:ext cx="689317" cy="2391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8BB8EEFF-665B-4186-B419-66DE134E1297}"/>
              </a:ext>
            </a:extLst>
          </p:cNvPr>
          <p:cNvSpPr txBox="1"/>
          <p:nvPr/>
        </p:nvSpPr>
        <p:spPr>
          <a:xfrm>
            <a:off x="6129709" y="998722"/>
            <a:ext cx="723275" cy="307777"/>
          </a:xfrm>
          <a:prstGeom prst="rect">
            <a:avLst/>
          </a:prstGeom>
          <a:noFill/>
          <a:ln>
            <a:noFill/>
          </a:ln>
        </p:spPr>
        <p:txBody>
          <a:bodyPr wrap="none" rtlCol="0">
            <a:spAutoFit/>
          </a:bodyPr>
          <a:lstStyle/>
          <a:p>
            <a:r>
              <a:rPr kumimoji="1" lang="ja-JP" altLang="en-US" dirty="0">
                <a:latin typeface="+mn-ea"/>
                <a:ea typeface="+mn-ea"/>
              </a:rPr>
              <a:t>中野店</a:t>
            </a:r>
          </a:p>
        </p:txBody>
      </p:sp>
      <p:sp>
        <p:nvSpPr>
          <p:cNvPr id="7" name="テキスト ボックス 6">
            <a:extLst>
              <a:ext uri="{FF2B5EF4-FFF2-40B4-BE49-F238E27FC236}">
                <a16:creationId xmlns:a16="http://schemas.microsoft.com/office/drawing/2014/main" id="{315ECEB8-297D-4552-9F1C-02617E153AF1}"/>
              </a:ext>
            </a:extLst>
          </p:cNvPr>
          <p:cNvSpPr txBox="1"/>
          <p:nvPr/>
        </p:nvSpPr>
        <p:spPr>
          <a:xfrm>
            <a:off x="812625" y="5897304"/>
            <a:ext cx="7061549" cy="400110"/>
          </a:xfrm>
          <a:prstGeom prst="rect">
            <a:avLst/>
          </a:prstGeom>
          <a:noFill/>
          <a:ln>
            <a:noFill/>
          </a:ln>
        </p:spPr>
        <p:txBody>
          <a:bodyPr wrap="none" rtlCol="0">
            <a:spAutoFit/>
          </a:bodyPr>
          <a:lstStyle/>
          <a:p>
            <a:pPr marL="285750" indent="-285750">
              <a:buFont typeface="Arial" panose="020B0604020202020204" pitchFamily="34" charset="0"/>
              <a:buChar char="•"/>
            </a:pPr>
            <a:r>
              <a:rPr kumimoji="1" lang="ja-JP" altLang="en-US" sz="2000" dirty="0">
                <a:latin typeface="+mn-ea"/>
                <a:ea typeface="+mn-ea"/>
              </a:rPr>
              <a:t>中野店はサンプル数が少なく</a:t>
            </a:r>
            <a:r>
              <a:rPr kumimoji="1" lang="en-US" altLang="ja-JP" sz="2000" dirty="0">
                <a:latin typeface="+mn-ea"/>
                <a:ea typeface="+mn-ea"/>
              </a:rPr>
              <a:t>, </a:t>
            </a:r>
            <a:r>
              <a:rPr kumimoji="1" lang="ja-JP" altLang="en-US" sz="2000" dirty="0">
                <a:latin typeface="+mn-ea"/>
                <a:ea typeface="+mn-ea"/>
              </a:rPr>
              <a:t>年周期がオーバーフィット</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8" name="Shape 208"/>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None/>
            </a:pPr>
            <a:fld id="{00000000-1234-1234-1234-123412341234}" type="slidenum">
              <a:rPr lang="en-US" altLang="ja-JP">
                <a:solidFill>
                  <a:schemeClr val="dk2"/>
                </a:solidFill>
              </a:rPr>
              <a:t>22</a:t>
            </a:fld>
            <a:endParaRPr>
              <a:solidFill>
                <a:schemeClr val="dk2"/>
              </a:solidFill>
            </a:endParaRPr>
          </a:p>
        </p:txBody>
      </p:sp>
      <p:sp>
        <p:nvSpPr>
          <p:cNvPr id="3" name="フッター プレースホルダー 2">
            <a:extLst>
              <a:ext uri="{FF2B5EF4-FFF2-40B4-BE49-F238E27FC236}">
                <a16:creationId xmlns:a16="http://schemas.microsoft.com/office/drawing/2014/main" id="{AA8B5545-7C99-3A41-9BB9-08ABB6158FF3}"/>
              </a:ext>
            </a:extLst>
          </p:cNvPr>
          <p:cNvSpPr>
            <a:spLocks noGrp="1"/>
          </p:cNvSpPr>
          <p:nvPr>
            <p:ph type="ftr" sz="quarter" idx="11"/>
          </p:nvPr>
        </p:nvSpPr>
        <p:spPr/>
        <p:txBody>
          <a:bodyPr/>
          <a:lstStyle/>
          <a:p>
            <a:r>
              <a:rPr lang="ja-JP" altLang="en-US" dirty="0">
                <a:latin typeface="+mn-ea"/>
                <a:ea typeface="+mn-ea"/>
              </a:rPr>
              <a:t>チーム葛飾</a:t>
            </a:r>
            <a:endParaRPr lang="en-US" dirty="0">
              <a:latin typeface="+mn-ea"/>
              <a:ea typeface="+mn-ea"/>
            </a:endParaRPr>
          </a:p>
        </p:txBody>
      </p:sp>
      <p:sp>
        <p:nvSpPr>
          <p:cNvPr id="5" name="テキスト ボックス 4"/>
          <p:cNvSpPr txBox="1"/>
          <p:nvPr/>
        </p:nvSpPr>
        <p:spPr>
          <a:xfrm>
            <a:off x="1966788" y="5667162"/>
            <a:ext cx="4753224" cy="707886"/>
          </a:xfrm>
          <a:prstGeom prst="rect">
            <a:avLst/>
          </a:prstGeom>
          <a:noFill/>
          <a:ln>
            <a:noFill/>
          </a:ln>
        </p:spPr>
        <p:txBody>
          <a:bodyPr wrap="none" rtlCol="0">
            <a:spAutoFit/>
          </a:bodyPr>
          <a:lstStyle/>
          <a:p>
            <a:pPr marL="285750" indent="-285750">
              <a:buFont typeface="Arial" panose="020B0604020202020204" pitchFamily="34" charset="0"/>
              <a:buChar char="•"/>
            </a:pPr>
            <a:r>
              <a:rPr kumimoji="1" lang="ja-JP" altLang="en-US" sz="2000" dirty="0">
                <a:latin typeface="+mn-ea"/>
                <a:ea typeface="+mn-ea"/>
              </a:rPr>
              <a:t>全体と同じく</a:t>
            </a:r>
            <a:r>
              <a:rPr kumimoji="1" lang="en-US" altLang="ja-JP" sz="2000" dirty="0">
                <a:latin typeface="+mn-ea"/>
                <a:ea typeface="+mn-ea"/>
              </a:rPr>
              <a:t>, </a:t>
            </a:r>
            <a:r>
              <a:rPr kumimoji="1" lang="ja-JP" altLang="en-US" sz="2000" dirty="0">
                <a:latin typeface="+mn-ea"/>
                <a:ea typeface="+mn-ea"/>
              </a:rPr>
              <a:t>降水量の影響は少ない</a:t>
            </a:r>
            <a:endParaRPr kumimoji="1" lang="en-US" altLang="ja-JP" sz="2000" dirty="0">
              <a:latin typeface="+mn-ea"/>
              <a:ea typeface="+mn-ea"/>
            </a:endParaRPr>
          </a:p>
          <a:p>
            <a:pPr marL="285750" indent="-285750">
              <a:buFont typeface="Arial" panose="020B0604020202020204" pitchFamily="34" charset="0"/>
              <a:buChar char="•"/>
            </a:pPr>
            <a:r>
              <a:rPr kumimoji="1" lang="ja-JP" altLang="en-US" sz="2000" dirty="0">
                <a:latin typeface="+mn-ea"/>
                <a:ea typeface="+mn-ea"/>
              </a:rPr>
              <a:t>店舗ごとの傾向がある</a:t>
            </a: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47817"/>
            <a:ext cx="9144000" cy="5143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ja-JP" altLang="en-US"/>
              <a:t>チーム葛飾</a:t>
            </a:r>
          </a:p>
        </p:txBody>
      </p:sp>
      <p:sp>
        <p:nvSpPr>
          <p:cNvPr id="5" name="スライド番号プレースホルダー 4"/>
          <p:cNvSpPr>
            <a:spLocks noGrp="1"/>
          </p:cNvSpPr>
          <p:nvPr>
            <p:ph type="sldNum" sz="quarter" idx="12"/>
          </p:nvPr>
        </p:nvSpPr>
        <p:spPr/>
        <p:txBody>
          <a:bodyPr/>
          <a:lstStyle/>
          <a:p>
            <a:fld id="{00000000-1234-1234-1234-123412341234}" type="slidenum">
              <a:rPr lang="en-US" altLang="ja-JP" smtClean="0"/>
              <a:pPr/>
              <a:t>23</a:t>
            </a:fld>
            <a:endParaRPr lang="ja-JP" altLang="en-US"/>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0140"/>
            <a:ext cx="9144000" cy="5486400"/>
          </a:xfrm>
          <a:prstGeom prst="rect">
            <a:avLst/>
          </a:prstGeom>
        </p:spPr>
      </p:pic>
      <p:sp>
        <p:nvSpPr>
          <p:cNvPr id="2" name="円/楕円 1"/>
          <p:cNvSpPr/>
          <p:nvPr/>
        </p:nvSpPr>
        <p:spPr>
          <a:xfrm>
            <a:off x="3840480" y="1515291"/>
            <a:ext cx="4214949" cy="1907178"/>
          </a:xfrm>
          <a:prstGeom prst="ellipse">
            <a:avLst/>
          </a:prstGeom>
          <a:noFill/>
          <a:ln w="38100">
            <a:solidFill>
              <a:srgbClr val="0070C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3" name="テキスト ボックス 2"/>
          <p:cNvSpPr txBox="1"/>
          <p:nvPr/>
        </p:nvSpPr>
        <p:spPr>
          <a:xfrm>
            <a:off x="4869942" y="3852281"/>
            <a:ext cx="3185487" cy="369332"/>
          </a:xfrm>
          <a:prstGeom prst="rect">
            <a:avLst/>
          </a:prstGeom>
          <a:noFill/>
          <a:ln>
            <a:noFill/>
          </a:ln>
        </p:spPr>
        <p:txBody>
          <a:bodyPr wrap="none" rtlCol="0">
            <a:spAutoFit/>
          </a:bodyPr>
          <a:lstStyle/>
          <a:p>
            <a:r>
              <a:rPr kumimoji="1" lang="ja-JP" altLang="en-US" sz="1800" dirty="0">
                <a:solidFill>
                  <a:schemeClr val="accent2"/>
                </a:solidFill>
                <a:latin typeface="メイリオ" panose="020B0604030504040204" pitchFamily="50" charset="-128"/>
                <a:ea typeface="メイリオ" panose="020B0604030504040204" pitchFamily="50" charset="-128"/>
                <a:cs typeface="メイリオ" panose="020B0604030504040204" pitchFamily="50" charset="-128"/>
              </a:rPr>
              <a:t>大都市の店舗が固まっている</a:t>
            </a:r>
          </a:p>
        </p:txBody>
      </p:sp>
    </p:spTree>
    <p:extLst>
      <p:ext uri="{BB962C8B-B14F-4D97-AF65-F5344CB8AC3E}">
        <p14:creationId xmlns:p14="http://schemas.microsoft.com/office/powerpoint/2010/main" val="1818019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p:cNvSpPr>
            <a:spLocks noGrp="1"/>
          </p:cNvSpPr>
          <p:nvPr>
            <p:ph type="ftr" sz="quarter" idx="11"/>
          </p:nvPr>
        </p:nvSpPr>
        <p:spPr/>
        <p:txBody>
          <a:bodyPr/>
          <a:lstStyle/>
          <a:p>
            <a:r>
              <a:rPr lang="ja-JP" altLang="en-US"/>
              <a:t>チーム葛飾</a:t>
            </a:r>
            <a:endParaRPr lang="en-US" dirty="0"/>
          </a:p>
        </p:txBody>
      </p:sp>
      <p:sp>
        <p:nvSpPr>
          <p:cNvPr id="3" name="スライド番号プレースホルダー 2"/>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US" altLang="ja-JP" smtClean="0"/>
              <a:t>24</a:t>
            </a:fld>
            <a:endParaRPr lang="ja-JP" altLang="en-US"/>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12845"/>
            <a:ext cx="9144000" cy="5486400"/>
          </a:xfrm>
          <a:prstGeom prst="rect">
            <a:avLst/>
          </a:prstGeom>
        </p:spPr>
      </p:pic>
      <p:sp>
        <p:nvSpPr>
          <p:cNvPr id="5" name="円/楕円 4"/>
          <p:cNvSpPr/>
          <p:nvPr/>
        </p:nvSpPr>
        <p:spPr>
          <a:xfrm>
            <a:off x="1593668" y="3683725"/>
            <a:ext cx="4302035" cy="1457874"/>
          </a:xfrm>
          <a:prstGeom prst="ellipse">
            <a:avLst/>
          </a:prstGeom>
          <a:noFill/>
          <a:ln w="38100">
            <a:solidFill>
              <a:srgbClr val="C0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6" name="円/楕円 5"/>
          <p:cNvSpPr/>
          <p:nvPr/>
        </p:nvSpPr>
        <p:spPr>
          <a:xfrm>
            <a:off x="4876800" y="1767840"/>
            <a:ext cx="2342606" cy="801189"/>
          </a:xfrm>
          <a:prstGeom prst="ellipse">
            <a:avLst/>
          </a:prstGeom>
          <a:noFill/>
          <a:ln w="38100"/>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87945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8448"/>
            <a:ext cx="8229600" cy="1143000"/>
          </a:xfrm>
        </p:spPr>
        <p:txBody>
          <a:bodyPr/>
          <a:lstStyle/>
          <a:p>
            <a:r>
              <a:rPr kumimoji="1" lang="ja-JP" altLang="en-US" dirty="0">
                <a:solidFill>
                  <a:schemeClr val="tx1"/>
                </a:solidFill>
              </a:rPr>
              <a:t>店舗ごとの説明力と精度</a:t>
            </a:r>
          </a:p>
        </p:txBody>
      </p:sp>
      <p:sp>
        <p:nvSpPr>
          <p:cNvPr id="3" name="コンテンツ プレースホルダー 2"/>
          <p:cNvSpPr>
            <a:spLocks noGrp="1"/>
          </p:cNvSpPr>
          <p:nvPr>
            <p:ph idx="1"/>
          </p:nvPr>
        </p:nvSpPr>
        <p:spPr/>
        <p:txBody>
          <a:bodyPr/>
          <a:lstStyle/>
          <a:p>
            <a:pPr marL="0" indent="0">
              <a:buNone/>
            </a:pPr>
            <a:endParaRPr kumimoji="1" lang="ja-JP" altLang="en-US" dirty="0"/>
          </a:p>
        </p:txBody>
      </p:sp>
      <p:sp>
        <p:nvSpPr>
          <p:cNvPr id="4" name="フッター プレースホルダー 3"/>
          <p:cNvSpPr>
            <a:spLocks noGrp="1"/>
          </p:cNvSpPr>
          <p:nvPr>
            <p:ph type="ftr" sz="quarter" idx="11"/>
          </p:nvPr>
        </p:nvSpPr>
        <p:spPr/>
        <p:txBody>
          <a:bodyPr/>
          <a:lstStyle/>
          <a:p>
            <a:r>
              <a:rPr lang="ja-JP" altLang="en-US"/>
              <a:t>チーム葛飾</a:t>
            </a:r>
          </a:p>
        </p:txBody>
      </p:sp>
      <p:sp>
        <p:nvSpPr>
          <p:cNvPr id="5" name="スライド番号プレースホルダー 4"/>
          <p:cNvSpPr>
            <a:spLocks noGrp="1"/>
          </p:cNvSpPr>
          <p:nvPr>
            <p:ph type="sldNum" sz="quarter" idx="12"/>
          </p:nvPr>
        </p:nvSpPr>
        <p:spPr/>
        <p:txBody>
          <a:bodyPr/>
          <a:lstStyle/>
          <a:p>
            <a:fld id="{00000000-1234-1234-1234-123412341234}" type="slidenum">
              <a:rPr lang="en-US" altLang="ja-JP" smtClean="0"/>
              <a:pPr/>
              <a:t>25</a:t>
            </a:fld>
            <a:endParaRPr lang="ja-JP" altLang="en-US"/>
          </a:p>
        </p:txBody>
      </p:sp>
      <mc:AlternateContent xmlns:mc="http://schemas.openxmlformats.org/markup-compatibility/2006" xmlns:a14="http://schemas.microsoft.com/office/drawing/2010/main">
        <mc:Choice Requires="a14">
          <p:graphicFrame>
            <p:nvGraphicFramePr>
              <p:cNvPr id="6" name="表 5"/>
              <p:cNvGraphicFramePr>
                <a:graphicFrameLocks noGrp="1"/>
              </p:cNvGraphicFramePr>
              <p:nvPr>
                <p:extLst>
                  <p:ext uri="{D42A27DB-BD31-4B8C-83A1-F6EECF244321}">
                    <p14:modId xmlns:p14="http://schemas.microsoft.com/office/powerpoint/2010/main" val="430548390"/>
                  </p:ext>
                </p:extLst>
              </p:nvPr>
            </p:nvGraphicFramePr>
            <p:xfrm>
              <a:off x="457200" y="1122893"/>
              <a:ext cx="8229600" cy="512680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39398">
                    <a:tc>
                      <a:txBody>
                        <a:bodyPr/>
                        <a:lstStyle/>
                        <a:p>
                          <a:pPr algn="ctr"/>
                          <a:r>
                            <a:rPr kumimoji="1" lang="ja-JP" altLang="en-US" dirty="0"/>
                            <a:t>店舗名</a:t>
                          </a:r>
                        </a:p>
                      </a:txBody>
                      <a:tcPr/>
                    </a:tc>
                    <a:tc>
                      <a:txBody>
                        <a:bodyPr/>
                        <a:lstStyle/>
                        <a:p>
                          <a:pPr/>
                          <a14:m>
                            <m:oMathPara xmlns:m="http://schemas.openxmlformats.org/officeDocument/2006/math">
                              <m:oMathParaPr>
                                <m:jc m:val="centerGroup"/>
                              </m:oMathParaPr>
                              <m:oMath xmlns:m="http://schemas.openxmlformats.org/officeDocument/2006/math">
                                <m:sSup>
                                  <m:sSupPr>
                                    <m:ctrlPr>
                                      <a:rPr kumimoji="1" lang="en-US" altLang="ja-JP" b="1" i="1" smtClean="0">
                                        <a:latin typeface="Cambria Math" panose="02040503050406030204" pitchFamily="18" charset="0"/>
                                      </a:rPr>
                                    </m:ctrlPr>
                                  </m:sSupPr>
                                  <m:e>
                                    <m:r>
                                      <a:rPr kumimoji="1" lang="en-US" altLang="ja-JP" b="1" i="1" smtClean="0">
                                        <a:latin typeface="Cambria Math" panose="02040503050406030204" pitchFamily="18" charset="0"/>
                                      </a:rPr>
                                      <m:t>𝑹</m:t>
                                    </m:r>
                                  </m:e>
                                  <m:sup>
                                    <m:r>
                                      <a:rPr kumimoji="1" lang="en-US" altLang="ja-JP" b="1" i="1" smtClean="0">
                                        <a:latin typeface="Cambria Math" panose="02040503050406030204" pitchFamily="18" charset="0"/>
                                      </a:rPr>
                                      <m:t>𝟐</m:t>
                                    </m:r>
                                  </m:sup>
                                </m:sSup>
                              </m:oMath>
                            </m:oMathPara>
                          </a14:m>
                          <a:endParaRPr kumimoji="1" lang="ja-JP" altLang="en-US"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b="1" i="0" smtClean="0">
                                    <a:latin typeface="Cambria Math" panose="02040503050406030204" pitchFamily="18" charset="0"/>
                                  </a:rPr>
                                  <m:t>𝐑𝐌𝐏𝐒𝐄</m:t>
                                </m:r>
                              </m:oMath>
                            </m:oMathPara>
                          </a14:m>
                          <a:endParaRPr kumimoji="1" lang="en-US" altLang="ja-JP" b="1" i="0" dirty="0"/>
                        </a:p>
                      </a:txBody>
                      <a:tcPr/>
                    </a:tc>
                    <a:extLst>
                      <a:ext uri="{0D108BD9-81ED-4DB2-BD59-A6C34878D82A}">
                        <a16:rowId xmlns:a16="http://schemas.microsoft.com/office/drawing/2014/main" val="10000"/>
                      </a:ext>
                    </a:extLst>
                  </a:tr>
                  <a:tr h="333776">
                    <a:tc>
                      <a:txBody>
                        <a:bodyPr/>
                        <a:lstStyle/>
                        <a:p>
                          <a:r>
                            <a:rPr kumimoji="1" lang="ja-JP" altLang="en-US" dirty="0"/>
                            <a:t>みなとみらい</a:t>
                          </a:r>
                          <a:endParaRPr kumimoji="1" lang="en-US" altLang="ja-JP" dirty="0"/>
                        </a:p>
                      </a:txBody>
                      <a:tcPr/>
                    </a:tc>
                    <a:tc>
                      <a:txBody>
                        <a:bodyPr/>
                        <a:lstStyle/>
                        <a:p>
                          <a:r>
                            <a:rPr kumimoji="1" lang="en-US" altLang="ja-JP" b="1" dirty="0"/>
                            <a:t>0.753</a:t>
                          </a:r>
                        </a:p>
                      </a:txBody>
                      <a:tcPr/>
                    </a:tc>
                    <a:tc>
                      <a:txBody>
                        <a:bodyPr/>
                        <a:lstStyle/>
                        <a:p>
                          <a:r>
                            <a:rPr kumimoji="1" lang="en-US" altLang="ja-JP" b="1" dirty="0"/>
                            <a:t>0.260</a:t>
                          </a:r>
                          <a:endParaRPr kumimoji="1" lang="ja-JP" altLang="en-US" b="1" dirty="0"/>
                        </a:p>
                      </a:txBody>
                      <a:tcPr/>
                    </a:tc>
                    <a:extLst>
                      <a:ext uri="{0D108BD9-81ED-4DB2-BD59-A6C34878D82A}">
                        <a16:rowId xmlns:a16="http://schemas.microsoft.com/office/drawing/2014/main" val="10001"/>
                      </a:ext>
                    </a:extLst>
                  </a:tr>
                  <a:tr h="333776">
                    <a:tc>
                      <a:txBody>
                        <a:bodyPr/>
                        <a:lstStyle/>
                        <a:p>
                          <a:r>
                            <a:rPr kumimoji="1" lang="ja-JP" altLang="en-US" dirty="0"/>
                            <a:t>横浜</a:t>
                          </a:r>
                        </a:p>
                      </a:txBody>
                      <a:tcPr/>
                    </a:tc>
                    <a:tc>
                      <a:txBody>
                        <a:bodyPr/>
                        <a:lstStyle/>
                        <a:p>
                          <a:r>
                            <a:rPr kumimoji="1" lang="en-US" altLang="ja-JP" b="1" dirty="0"/>
                            <a:t>0.812</a:t>
                          </a:r>
                          <a:endParaRPr kumimoji="1" lang="ja-JP" altLang="en-US" b="1" dirty="0"/>
                        </a:p>
                      </a:txBody>
                      <a:tcPr/>
                    </a:tc>
                    <a:tc>
                      <a:txBody>
                        <a:bodyPr/>
                        <a:lstStyle/>
                        <a:p>
                          <a:r>
                            <a:rPr kumimoji="1" lang="en-US" altLang="ja-JP" dirty="0"/>
                            <a:t>0.346</a:t>
                          </a:r>
                          <a:endParaRPr kumimoji="1" lang="ja-JP" altLang="en-US" dirty="0"/>
                        </a:p>
                      </a:txBody>
                      <a:tcPr/>
                    </a:tc>
                    <a:extLst>
                      <a:ext uri="{0D108BD9-81ED-4DB2-BD59-A6C34878D82A}">
                        <a16:rowId xmlns:a16="http://schemas.microsoft.com/office/drawing/2014/main" val="10002"/>
                      </a:ext>
                    </a:extLst>
                  </a:tr>
                  <a:tr h="333776">
                    <a:tc>
                      <a:txBody>
                        <a:bodyPr/>
                        <a:lstStyle/>
                        <a:p>
                          <a:r>
                            <a:rPr kumimoji="1" lang="ja-JP" altLang="en-US" dirty="0"/>
                            <a:t>吉祥寺</a:t>
                          </a:r>
                        </a:p>
                      </a:txBody>
                      <a:tcPr/>
                    </a:tc>
                    <a:tc>
                      <a:txBody>
                        <a:bodyPr/>
                        <a:lstStyle/>
                        <a:p>
                          <a:r>
                            <a:rPr kumimoji="1" lang="en-US" altLang="ja-JP" dirty="0"/>
                            <a:t>0.552</a:t>
                          </a:r>
                          <a:endParaRPr kumimoji="1" lang="ja-JP" altLang="en-US" dirty="0"/>
                        </a:p>
                      </a:txBody>
                      <a:tcPr/>
                    </a:tc>
                    <a:tc>
                      <a:txBody>
                        <a:bodyPr/>
                        <a:lstStyle/>
                        <a:p>
                          <a:r>
                            <a:rPr kumimoji="1" lang="en-US" altLang="ja-JP" dirty="0"/>
                            <a:t>0.492</a:t>
                          </a:r>
                          <a:endParaRPr kumimoji="1" lang="ja-JP" altLang="en-US" dirty="0"/>
                        </a:p>
                      </a:txBody>
                      <a:tcPr/>
                    </a:tc>
                    <a:extLst>
                      <a:ext uri="{0D108BD9-81ED-4DB2-BD59-A6C34878D82A}">
                        <a16:rowId xmlns:a16="http://schemas.microsoft.com/office/drawing/2014/main" val="10003"/>
                      </a:ext>
                    </a:extLst>
                  </a:tr>
                  <a:tr h="333776">
                    <a:tc>
                      <a:txBody>
                        <a:bodyPr/>
                        <a:lstStyle/>
                        <a:p>
                          <a:r>
                            <a:rPr kumimoji="1" lang="ja-JP" altLang="en-US" dirty="0"/>
                            <a:t>銀座</a:t>
                          </a:r>
                        </a:p>
                      </a:txBody>
                      <a:tcPr/>
                    </a:tc>
                    <a:tc>
                      <a:txBody>
                        <a:bodyPr/>
                        <a:lstStyle/>
                        <a:p>
                          <a:r>
                            <a:rPr kumimoji="1" lang="en-US" altLang="ja-JP" b="1" dirty="0"/>
                            <a:t>0.769</a:t>
                          </a:r>
                          <a:endParaRPr kumimoji="1" lang="ja-JP" altLang="en-US" b="1" dirty="0"/>
                        </a:p>
                      </a:txBody>
                      <a:tcPr/>
                    </a:tc>
                    <a:tc>
                      <a:txBody>
                        <a:bodyPr/>
                        <a:lstStyle/>
                        <a:p>
                          <a:r>
                            <a:rPr kumimoji="1" lang="en-US" altLang="ja-JP" dirty="0"/>
                            <a:t>0.452</a:t>
                          </a:r>
                          <a:endParaRPr kumimoji="1" lang="ja-JP" altLang="en-US" dirty="0"/>
                        </a:p>
                      </a:txBody>
                      <a:tcPr/>
                    </a:tc>
                    <a:extLst>
                      <a:ext uri="{0D108BD9-81ED-4DB2-BD59-A6C34878D82A}">
                        <a16:rowId xmlns:a16="http://schemas.microsoft.com/office/drawing/2014/main" val="10004"/>
                      </a:ext>
                    </a:extLst>
                  </a:tr>
                  <a:tr h="333776">
                    <a:tc>
                      <a:txBody>
                        <a:bodyPr/>
                        <a:lstStyle/>
                        <a:p>
                          <a:r>
                            <a:rPr kumimoji="1" lang="ja-JP" altLang="en-US" dirty="0"/>
                            <a:t>駒沢店</a:t>
                          </a:r>
                        </a:p>
                      </a:txBody>
                      <a:tcPr/>
                    </a:tc>
                    <a:tc>
                      <a:txBody>
                        <a:bodyPr/>
                        <a:lstStyle/>
                        <a:p>
                          <a:r>
                            <a:rPr kumimoji="1" lang="en-US" altLang="ja-JP" dirty="0"/>
                            <a:t>0.730</a:t>
                          </a:r>
                          <a:endParaRPr kumimoji="1" lang="ja-JP" altLang="en-US" dirty="0"/>
                        </a:p>
                      </a:txBody>
                      <a:tcPr/>
                    </a:tc>
                    <a:tc>
                      <a:txBody>
                        <a:bodyPr/>
                        <a:lstStyle/>
                        <a:p>
                          <a:r>
                            <a:rPr kumimoji="1" lang="en-US" altLang="ja-JP" dirty="0"/>
                            <a:t>0.370</a:t>
                          </a:r>
                          <a:endParaRPr kumimoji="1" lang="ja-JP" altLang="en-US" dirty="0"/>
                        </a:p>
                      </a:txBody>
                      <a:tcPr/>
                    </a:tc>
                    <a:extLst>
                      <a:ext uri="{0D108BD9-81ED-4DB2-BD59-A6C34878D82A}">
                        <a16:rowId xmlns:a16="http://schemas.microsoft.com/office/drawing/2014/main" val="10005"/>
                      </a:ext>
                    </a:extLst>
                  </a:tr>
                  <a:tr h="333776">
                    <a:tc>
                      <a:txBody>
                        <a:bodyPr/>
                        <a:lstStyle/>
                        <a:p>
                          <a:r>
                            <a:rPr kumimoji="1" lang="ja-JP" altLang="en-US" dirty="0"/>
                            <a:t>上大岡</a:t>
                          </a:r>
                        </a:p>
                      </a:txBody>
                      <a:tcPr/>
                    </a:tc>
                    <a:tc>
                      <a:txBody>
                        <a:bodyPr/>
                        <a:lstStyle/>
                        <a:p>
                          <a:r>
                            <a:rPr kumimoji="1" lang="en-US" altLang="ja-JP" dirty="0"/>
                            <a:t>0.571</a:t>
                          </a:r>
                          <a:endParaRPr kumimoji="1" lang="ja-JP" altLang="en-US" dirty="0"/>
                        </a:p>
                      </a:txBody>
                      <a:tcPr/>
                    </a:tc>
                    <a:tc>
                      <a:txBody>
                        <a:bodyPr/>
                        <a:lstStyle/>
                        <a:p>
                          <a:r>
                            <a:rPr kumimoji="1" lang="en-US" altLang="ja-JP" dirty="0"/>
                            <a:t>0.598</a:t>
                          </a:r>
                          <a:endParaRPr kumimoji="1" lang="ja-JP" altLang="en-US" dirty="0"/>
                        </a:p>
                      </a:txBody>
                      <a:tcPr/>
                    </a:tc>
                    <a:extLst>
                      <a:ext uri="{0D108BD9-81ED-4DB2-BD59-A6C34878D82A}">
                        <a16:rowId xmlns:a16="http://schemas.microsoft.com/office/drawing/2014/main" val="10006"/>
                      </a:ext>
                    </a:extLst>
                  </a:tr>
                  <a:tr h="333776">
                    <a:tc>
                      <a:txBody>
                        <a:bodyPr/>
                        <a:lstStyle/>
                        <a:p>
                          <a:r>
                            <a:rPr kumimoji="1" lang="ja-JP" altLang="en-US" dirty="0"/>
                            <a:t>新宿</a:t>
                          </a:r>
                        </a:p>
                      </a:txBody>
                      <a:tcPr/>
                    </a:tc>
                    <a:tc>
                      <a:txBody>
                        <a:bodyPr/>
                        <a:lstStyle/>
                        <a:p>
                          <a:r>
                            <a:rPr kumimoji="1" lang="en-US" altLang="ja-JP" dirty="0"/>
                            <a:t>0.735</a:t>
                          </a:r>
                          <a:endParaRPr kumimoji="1" lang="ja-JP" altLang="en-US" dirty="0"/>
                        </a:p>
                      </a:txBody>
                      <a:tcPr/>
                    </a:tc>
                    <a:tc>
                      <a:txBody>
                        <a:bodyPr/>
                        <a:lstStyle/>
                        <a:p>
                          <a:r>
                            <a:rPr kumimoji="1" lang="en-US" altLang="ja-JP" b="1" dirty="0"/>
                            <a:t>0.246</a:t>
                          </a:r>
                          <a:endParaRPr kumimoji="1" lang="ja-JP" altLang="en-US" b="1" dirty="0"/>
                        </a:p>
                      </a:txBody>
                      <a:tcPr/>
                    </a:tc>
                    <a:extLst>
                      <a:ext uri="{0D108BD9-81ED-4DB2-BD59-A6C34878D82A}">
                        <a16:rowId xmlns:a16="http://schemas.microsoft.com/office/drawing/2014/main" val="10007"/>
                      </a:ext>
                    </a:extLst>
                  </a:tr>
                  <a:tr h="333776">
                    <a:tc>
                      <a:txBody>
                        <a:bodyPr/>
                        <a:lstStyle/>
                        <a:p>
                          <a:r>
                            <a:rPr kumimoji="1" lang="ja-JP" altLang="en-US" dirty="0"/>
                            <a:t>池袋</a:t>
                          </a:r>
                        </a:p>
                      </a:txBody>
                      <a:tcPr/>
                    </a:tc>
                    <a:tc>
                      <a:txBody>
                        <a:bodyPr/>
                        <a:lstStyle/>
                        <a:p>
                          <a:r>
                            <a:rPr kumimoji="1" lang="en-US" altLang="ja-JP" dirty="0"/>
                            <a:t>0.732</a:t>
                          </a:r>
                          <a:endParaRPr kumimoji="1" lang="ja-JP" altLang="en-US" dirty="0"/>
                        </a:p>
                      </a:txBody>
                      <a:tcPr/>
                    </a:tc>
                    <a:tc>
                      <a:txBody>
                        <a:bodyPr/>
                        <a:lstStyle/>
                        <a:p>
                          <a:r>
                            <a:rPr kumimoji="1" lang="en-US" altLang="ja-JP" dirty="0"/>
                            <a:t>0.270</a:t>
                          </a:r>
                          <a:endParaRPr kumimoji="1" lang="ja-JP" altLang="en-US" dirty="0"/>
                        </a:p>
                      </a:txBody>
                      <a:tcPr/>
                    </a:tc>
                    <a:extLst>
                      <a:ext uri="{0D108BD9-81ED-4DB2-BD59-A6C34878D82A}">
                        <a16:rowId xmlns:a16="http://schemas.microsoft.com/office/drawing/2014/main" val="10008"/>
                      </a:ext>
                    </a:extLst>
                  </a:tr>
                  <a:tr h="333776">
                    <a:tc>
                      <a:txBody>
                        <a:bodyPr/>
                        <a:lstStyle/>
                        <a:p>
                          <a:r>
                            <a:rPr kumimoji="1" lang="ja-JP" altLang="en-US" dirty="0"/>
                            <a:t>中野</a:t>
                          </a:r>
                        </a:p>
                      </a:txBody>
                      <a:tcPr/>
                    </a:tc>
                    <a:tc>
                      <a:txBody>
                        <a:bodyPr/>
                        <a:lstStyle/>
                        <a:p>
                          <a:r>
                            <a:rPr kumimoji="1" lang="en-US" altLang="ja-JP" dirty="0"/>
                            <a:t>0.690</a:t>
                          </a:r>
                          <a:endParaRPr kumimoji="1" lang="ja-JP" altLang="en-US" dirty="0"/>
                        </a:p>
                      </a:txBody>
                      <a:tcPr/>
                    </a:tc>
                    <a:tc>
                      <a:txBody>
                        <a:bodyPr/>
                        <a:lstStyle/>
                        <a:p>
                          <a:r>
                            <a:rPr kumimoji="1" lang="en-US" altLang="ja-JP" dirty="0"/>
                            <a:t>0.987</a:t>
                          </a:r>
                          <a:endParaRPr kumimoji="1" lang="ja-JP" altLang="en-US" dirty="0"/>
                        </a:p>
                      </a:txBody>
                      <a:tcPr/>
                    </a:tc>
                    <a:extLst>
                      <a:ext uri="{0D108BD9-81ED-4DB2-BD59-A6C34878D82A}">
                        <a16:rowId xmlns:a16="http://schemas.microsoft.com/office/drawing/2014/main" val="10009"/>
                      </a:ext>
                    </a:extLst>
                  </a:tr>
                  <a:tr h="333776">
                    <a:tc>
                      <a:txBody>
                        <a:bodyPr/>
                        <a:lstStyle/>
                        <a:p>
                          <a:r>
                            <a:rPr kumimoji="1" lang="ja-JP" altLang="en-US" dirty="0"/>
                            <a:t>二子玉川</a:t>
                          </a:r>
                        </a:p>
                      </a:txBody>
                      <a:tcPr/>
                    </a:tc>
                    <a:tc>
                      <a:txBody>
                        <a:bodyPr/>
                        <a:lstStyle/>
                        <a:p>
                          <a:r>
                            <a:rPr kumimoji="1" lang="en-US" altLang="ja-JP" dirty="0"/>
                            <a:t>0.717</a:t>
                          </a:r>
                          <a:endParaRPr kumimoji="1" lang="ja-JP" altLang="en-US" dirty="0"/>
                        </a:p>
                      </a:txBody>
                      <a:tcPr/>
                    </a:tc>
                    <a:tc>
                      <a:txBody>
                        <a:bodyPr/>
                        <a:lstStyle/>
                        <a:p>
                          <a:r>
                            <a:rPr kumimoji="1" lang="en-US" altLang="ja-JP" b="1" dirty="0"/>
                            <a:t>0.251</a:t>
                          </a:r>
                          <a:endParaRPr kumimoji="1" lang="ja-JP" altLang="en-US" b="1" dirty="0"/>
                        </a:p>
                      </a:txBody>
                      <a:tcPr/>
                    </a:tc>
                    <a:extLst>
                      <a:ext uri="{0D108BD9-81ED-4DB2-BD59-A6C34878D82A}">
                        <a16:rowId xmlns:a16="http://schemas.microsoft.com/office/drawing/2014/main" val="10010"/>
                      </a:ext>
                    </a:extLst>
                  </a:tr>
                  <a:tr h="333776">
                    <a:tc>
                      <a:txBody>
                        <a:bodyPr/>
                        <a:lstStyle/>
                        <a:p>
                          <a:r>
                            <a:rPr kumimoji="1" lang="ja-JP" altLang="en-US" dirty="0"/>
                            <a:t>表参道</a:t>
                          </a:r>
                        </a:p>
                      </a:txBody>
                      <a:tcPr/>
                    </a:tc>
                    <a:tc>
                      <a:txBody>
                        <a:bodyPr/>
                        <a:lstStyle/>
                        <a:p>
                          <a:r>
                            <a:rPr kumimoji="1" lang="en-US" altLang="ja-JP" dirty="0"/>
                            <a:t>0.709</a:t>
                          </a:r>
                        </a:p>
                      </a:txBody>
                      <a:tcPr/>
                    </a:tc>
                    <a:tc>
                      <a:txBody>
                        <a:bodyPr/>
                        <a:lstStyle/>
                        <a:p>
                          <a:r>
                            <a:rPr kumimoji="1" lang="en-US" altLang="ja-JP" dirty="0"/>
                            <a:t>0.284</a:t>
                          </a:r>
                          <a:endParaRPr kumimoji="1" lang="ja-JP" altLang="en-US" dirty="0"/>
                        </a:p>
                      </a:txBody>
                      <a:tcPr/>
                    </a:tc>
                    <a:extLst>
                      <a:ext uri="{0D108BD9-81ED-4DB2-BD59-A6C34878D82A}">
                        <a16:rowId xmlns:a16="http://schemas.microsoft.com/office/drawing/2014/main" val="10011"/>
                      </a:ext>
                    </a:extLst>
                  </a:tr>
                  <a:tr h="333776">
                    <a:tc>
                      <a:txBody>
                        <a:bodyPr/>
                        <a:lstStyle/>
                        <a:p>
                          <a:r>
                            <a:rPr kumimoji="1" lang="ja-JP" altLang="en-US" dirty="0"/>
                            <a:t>目黒</a:t>
                          </a:r>
                        </a:p>
                      </a:txBody>
                      <a:tcPr>
                        <a:lnB w="12700" cap="flat" cmpd="sng" algn="ctr">
                          <a:solidFill>
                            <a:schemeClr val="tx1"/>
                          </a:solidFill>
                          <a:prstDash val="solid"/>
                          <a:round/>
                          <a:headEnd type="none" w="med" len="med"/>
                          <a:tailEnd type="none" w="med" len="med"/>
                        </a:lnB>
                      </a:tcPr>
                    </a:tc>
                    <a:tc>
                      <a:txBody>
                        <a:bodyPr/>
                        <a:lstStyle/>
                        <a:p>
                          <a:r>
                            <a:rPr kumimoji="1" lang="en-US" altLang="ja-JP" dirty="0"/>
                            <a:t>0.661</a:t>
                          </a:r>
                          <a:endParaRPr kumimoji="1" lang="ja-JP" altLang="en-US" dirty="0"/>
                        </a:p>
                      </a:txBody>
                      <a:tcPr>
                        <a:lnB w="12700" cap="flat" cmpd="sng" algn="ctr">
                          <a:solidFill>
                            <a:schemeClr val="tx1"/>
                          </a:solidFill>
                          <a:prstDash val="solid"/>
                          <a:round/>
                          <a:headEnd type="none" w="med" len="med"/>
                          <a:tailEnd type="none" w="med" len="med"/>
                        </a:lnB>
                      </a:tcPr>
                    </a:tc>
                    <a:tc>
                      <a:txBody>
                        <a:bodyPr/>
                        <a:lstStyle/>
                        <a:p>
                          <a:r>
                            <a:rPr kumimoji="1" lang="en-US" altLang="ja-JP" dirty="0"/>
                            <a:t>0.307</a:t>
                          </a:r>
                          <a:endParaRPr kumimoji="1" lang="ja-JP" altLang="en-US"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333776">
                    <a:tc>
                      <a:txBody>
                        <a:bodyPr/>
                        <a:lstStyle/>
                        <a:p>
                          <a:r>
                            <a:rPr kumimoji="1" lang="ja-JP" altLang="en-US" dirty="0"/>
                            <a:t>全体</a:t>
                          </a:r>
                        </a:p>
                      </a:txBody>
                      <a:tcPr>
                        <a:lnT w="12700" cap="flat" cmpd="sng" algn="ctr">
                          <a:solidFill>
                            <a:schemeClr val="tx1"/>
                          </a:solidFill>
                          <a:prstDash val="solid"/>
                          <a:round/>
                          <a:headEnd type="none" w="med" len="med"/>
                          <a:tailEnd type="none" w="med" len="med"/>
                        </a:lnT>
                      </a:tcPr>
                    </a:tc>
                    <a:tc>
                      <a:txBody>
                        <a:bodyPr/>
                        <a:lstStyle/>
                        <a:p>
                          <a:r>
                            <a:rPr kumimoji="1" lang="en-US" altLang="ja-JP" dirty="0"/>
                            <a:t>0.927</a:t>
                          </a:r>
                          <a:endParaRPr kumimoji="1" lang="ja-JP" altLang="en-US" dirty="0"/>
                        </a:p>
                      </a:txBody>
                      <a:tcPr>
                        <a:lnT w="12700" cap="flat" cmpd="sng" algn="ctr">
                          <a:solidFill>
                            <a:schemeClr val="tx1"/>
                          </a:solidFill>
                          <a:prstDash val="solid"/>
                          <a:round/>
                          <a:headEnd type="none" w="med" len="med"/>
                          <a:tailEnd type="none" w="med" len="med"/>
                        </a:lnT>
                      </a:tcPr>
                    </a:tc>
                    <a:tc>
                      <a:txBody>
                        <a:bodyPr/>
                        <a:lstStyle/>
                        <a:p>
                          <a:r>
                            <a:rPr kumimoji="1" lang="en-US" altLang="ja-JP" dirty="0"/>
                            <a:t>0.174</a:t>
                          </a:r>
                          <a:endParaRPr kumimoji="1" lang="ja-JP" altLang="en-US"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13"/>
                      </a:ext>
                    </a:extLst>
                  </a:tr>
                </a:tbl>
              </a:graphicData>
            </a:graphic>
          </p:graphicFrame>
        </mc:Choice>
        <mc:Fallback xmlns="">
          <p:graphicFrame>
            <p:nvGraphicFramePr>
              <p:cNvPr id="6" name="表 5"/>
              <p:cNvGraphicFramePr>
                <a:graphicFrameLocks noGrp="1"/>
              </p:cNvGraphicFramePr>
              <p:nvPr>
                <p:extLst>
                  <p:ext uri="{D42A27DB-BD31-4B8C-83A1-F6EECF244321}">
                    <p14:modId xmlns:p14="http://schemas.microsoft.com/office/powerpoint/2010/main" val="430548390"/>
                  </p:ext>
                </p:extLst>
              </p:nvPr>
            </p:nvGraphicFramePr>
            <p:xfrm>
              <a:off x="457200" y="1122893"/>
              <a:ext cx="8229600" cy="512680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xmlns:a14="http://schemas.microsoft.com/office/drawing/2010/main" xmlns="" val="20000"/>
                        </a:ext>
                      </a:extLst>
                    </a:gridCol>
                    <a:gridCol w="2743200">
                      <a:extLst>
                        <a:ext uri="{9D8B030D-6E8A-4147-A177-3AD203B41FA5}">
                          <a16:colId xmlns:a16="http://schemas.microsoft.com/office/drawing/2014/main" xmlns:a14="http://schemas.microsoft.com/office/drawing/2010/main" xmlns="" val="20001"/>
                        </a:ext>
                      </a:extLst>
                    </a:gridCol>
                    <a:gridCol w="2743200">
                      <a:extLst>
                        <a:ext uri="{9D8B030D-6E8A-4147-A177-3AD203B41FA5}">
                          <a16:colId xmlns:a16="http://schemas.microsoft.com/office/drawing/2014/main" xmlns:a14="http://schemas.microsoft.com/office/drawing/2010/main" xmlns="" val="20002"/>
                        </a:ext>
                      </a:extLst>
                    </a:gridCol>
                  </a:tblGrid>
                  <a:tr h="371920">
                    <a:tc>
                      <a:txBody>
                        <a:bodyPr/>
                        <a:lstStyle/>
                        <a:p>
                          <a:pPr algn="ctr"/>
                          <a:r>
                            <a:rPr kumimoji="1" lang="ja-JP" altLang="en-US" dirty="0"/>
                            <a:t>店舗名</a:t>
                          </a:r>
                        </a:p>
                      </a:txBody>
                      <a:tcPr/>
                    </a:tc>
                    <a:tc>
                      <a:txBody>
                        <a:bodyPr/>
                        <a:lstStyle/>
                        <a:p>
                          <a:endParaRPr lang="ja-JP"/>
                        </a:p>
                      </a:txBody>
                      <a:tcPr>
                        <a:blipFill rotWithShape="0">
                          <a:blip r:embed="rId2"/>
                          <a:stretch>
                            <a:fillRect l="-100444" t="-4918" r="-101111" b="-1308197"/>
                          </a:stretch>
                        </a:blipFill>
                      </a:tcPr>
                    </a:tc>
                    <a:tc>
                      <a:txBody>
                        <a:bodyPr/>
                        <a:lstStyle/>
                        <a:p>
                          <a:endParaRPr lang="ja-JP"/>
                        </a:p>
                      </a:txBody>
                      <a:tcPr>
                        <a:blipFill rotWithShape="0">
                          <a:blip r:embed="rId2"/>
                          <a:stretch>
                            <a:fillRect l="-200444" t="-4918" r="-1111" b="-1308197"/>
                          </a:stretch>
                        </a:blipFill>
                      </a:tcPr>
                    </a:tc>
                    <a:extLst>
                      <a:ext uri="{0D108BD9-81ED-4DB2-BD59-A6C34878D82A}">
                        <a16:rowId xmlns:a16="http://schemas.microsoft.com/office/drawing/2014/main" xmlns:a14="http://schemas.microsoft.com/office/drawing/2010/main" xmlns="" val="10000"/>
                      </a:ext>
                    </a:extLst>
                  </a:tr>
                  <a:tr h="365760">
                    <a:tc>
                      <a:txBody>
                        <a:bodyPr/>
                        <a:lstStyle/>
                        <a:p>
                          <a:r>
                            <a:rPr kumimoji="1" lang="ja-JP" altLang="en-US" dirty="0"/>
                            <a:t>みなとみらい</a:t>
                          </a:r>
                          <a:endParaRPr kumimoji="1" lang="en-US" altLang="ja-JP" dirty="0"/>
                        </a:p>
                      </a:txBody>
                      <a:tcPr/>
                    </a:tc>
                    <a:tc>
                      <a:txBody>
                        <a:bodyPr/>
                        <a:lstStyle/>
                        <a:p>
                          <a:r>
                            <a:rPr kumimoji="1" lang="en-US" altLang="ja-JP" b="1" dirty="0"/>
                            <a:t>0.753</a:t>
                          </a:r>
                        </a:p>
                      </a:txBody>
                      <a:tcPr/>
                    </a:tc>
                    <a:tc>
                      <a:txBody>
                        <a:bodyPr/>
                        <a:lstStyle/>
                        <a:p>
                          <a:r>
                            <a:rPr kumimoji="1" lang="en-US" altLang="ja-JP" b="1" dirty="0"/>
                            <a:t>0.260</a:t>
                          </a:r>
                          <a:endParaRPr kumimoji="1" lang="ja-JP" altLang="en-US" b="1" dirty="0"/>
                        </a:p>
                      </a:txBody>
                      <a:tcPr/>
                    </a:tc>
                    <a:extLst>
                      <a:ext uri="{0D108BD9-81ED-4DB2-BD59-A6C34878D82A}">
                        <a16:rowId xmlns:a16="http://schemas.microsoft.com/office/drawing/2014/main" xmlns:a14="http://schemas.microsoft.com/office/drawing/2010/main" xmlns="" val="10001"/>
                      </a:ext>
                    </a:extLst>
                  </a:tr>
                  <a:tr h="365760">
                    <a:tc>
                      <a:txBody>
                        <a:bodyPr/>
                        <a:lstStyle/>
                        <a:p>
                          <a:r>
                            <a:rPr kumimoji="1" lang="ja-JP" altLang="en-US" dirty="0"/>
                            <a:t>横浜</a:t>
                          </a:r>
                        </a:p>
                      </a:txBody>
                      <a:tcPr/>
                    </a:tc>
                    <a:tc>
                      <a:txBody>
                        <a:bodyPr/>
                        <a:lstStyle/>
                        <a:p>
                          <a:r>
                            <a:rPr kumimoji="1" lang="en-US" altLang="ja-JP" b="1" dirty="0"/>
                            <a:t>0.812</a:t>
                          </a:r>
                          <a:endParaRPr kumimoji="1" lang="ja-JP" altLang="en-US" b="1" dirty="0"/>
                        </a:p>
                      </a:txBody>
                      <a:tcPr/>
                    </a:tc>
                    <a:tc>
                      <a:txBody>
                        <a:bodyPr/>
                        <a:lstStyle/>
                        <a:p>
                          <a:r>
                            <a:rPr kumimoji="1" lang="en-US" altLang="ja-JP" dirty="0"/>
                            <a:t>0.346</a:t>
                          </a:r>
                          <a:endParaRPr kumimoji="1" lang="ja-JP" altLang="en-US" dirty="0"/>
                        </a:p>
                      </a:txBody>
                      <a:tcPr/>
                    </a:tc>
                    <a:extLst>
                      <a:ext uri="{0D108BD9-81ED-4DB2-BD59-A6C34878D82A}">
                        <a16:rowId xmlns:a16="http://schemas.microsoft.com/office/drawing/2014/main" xmlns:a14="http://schemas.microsoft.com/office/drawing/2010/main" xmlns="" val="10002"/>
                      </a:ext>
                    </a:extLst>
                  </a:tr>
                  <a:tr h="365760">
                    <a:tc>
                      <a:txBody>
                        <a:bodyPr/>
                        <a:lstStyle/>
                        <a:p>
                          <a:r>
                            <a:rPr kumimoji="1" lang="ja-JP" altLang="en-US" dirty="0"/>
                            <a:t>吉祥寺</a:t>
                          </a:r>
                        </a:p>
                      </a:txBody>
                      <a:tcPr/>
                    </a:tc>
                    <a:tc>
                      <a:txBody>
                        <a:bodyPr/>
                        <a:lstStyle/>
                        <a:p>
                          <a:r>
                            <a:rPr kumimoji="1" lang="en-US" altLang="ja-JP" dirty="0"/>
                            <a:t>0.552</a:t>
                          </a:r>
                          <a:endParaRPr kumimoji="1" lang="ja-JP" altLang="en-US" dirty="0"/>
                        </a:p>
                      </a:txBody>
                      <a:tcPr/>
                    </a:tc>
                    <a:tc>
                      <a:txBody>
                        <a:bodyPr/>
                        <a:lstStyle/>
                        <a:p>
                          <a:r>
                            <a:rPr kumimoji="1" lang="en-US" altLang="ja-JP" dirty="0"/>
                            <a:t>0.492</a:t>
                          </a:r>
                          <a:endParaRPr kumimoji="1" lang="ja-JP" altLang="en-US" dirty="0"/>
                        </a:p>
                      </a:txBody>
                      <a:tcPr/>
                    </a:tc>
                    <a:extLst>
                      <a:ext uri="{0D108BD9-81ED-4DB2-BD59-A6C34878D82A}">
                        <a16:rowId xmlns:a16="http://schemas.microsoft.com/office/drawing/2014/main" xmlns:a14="http://schemas.microsoft.com/office/drawing/2010/main" xmlns="" val="10003"/>
                      </a:ext>
                    </a:extLst>
                  </a:tr>
                  <a:tr h="365760">
                    <a:tc>
                      <a:txBody>
                        <a:bodyPr/>
                        <a:lstStyle/>
                        <a:p>
                          <a:r>
                            <a:rPr kumimoji="1" lang="ja-JP" altLang="en-US" dirty="0"/>
                            <a:t>銀座</a:t>
                          </a:r>
                        </a:p>
                      </a:txBody>
                      <a:tcPr/>
                    </a:tc>
                    <a:tc>
                      <a:txBody>
                        <a:bodyPr/>
                        <a:lstStyle/>
                        <a:p>
                          <a:r>
                            <a:rPr kumimoji="1" lang="en-US" altLang="ja-JP" b="1" dirty="0"/>
                            <a:t>0.769</a:t>
                          </a:r>
                          <a:endParaRPr kumimoji="1" lang="ja-JP" altLang="en-US" b="1" dirty="0"/>
                        </a:p>
                      </a:txBody>
                      <a:tcPr/>
                    </a:tc>
                    <a:tc>
                      <a:txBody>
                        <a:bodyPr/>
                        <a:lstStyle/>
                        <a:p>
                          <a:r>
                            <a:rPr kumimoji="1" lang="en-US" altLang="ja-JP" dirty="0"/>
                            <a:t>0.452</a:t>
                          </a:r>
                          <a:endParaRPr kumimoji="1" lang="ja-JP" altLang="en-US" dirty="0"/>
                        </a:p>
                      </a:txBody>
                      <a:tcPr/>
                    </a:tc>
                    <a:extLst>
                      <a:ext uri="{0D108BD9-81ED-4DB2-BD59-A6C34878D82A}">
                        <a16:rowId xmlns:a16="http://schemas.microsoft.com/office/drawing/2014/main" xmlns:a14="http://schemas.microsoft.com/office/drawing/2010/main" xmlns="" val="10004"/>
                      </a:ext>
                    </a:extLst>
                  </a:tr>
                  <a:tr h="365760">
                    <a:tc>
                      <a:txBody>
                        <a:bodyPr/>
                        <a:lstStyle/>
                        <a:p>
                          <a:r>
                            <a:rPr kumimoji="1" lang="ja-JP" altLang="en-US" dirty="0"/>
                            <a:t>駒沢店</a:t>
                          </a:r>
                        </a:p>
                      </a:txBody>
                      <a:tcPr/>
                    </a:tc>
                    <a:tc>
                      <a:txBody>
                        <a:bodyPr/>
                        <a:lstStyle/>
                        <a:p>
                          <a:r>
                            <a:rPr kumimoji="1" lang="en-US" altLang="ja-JP" dirty="0"/>
                            <a:t>0.730</a:t>
                          </a:r>
                          <a:endParaRPr kumimoji="1" lang="ja-JP" altLang="en-US" dirty="0"/>
                        </a:p>
                      </a:txBody>
                      <a:tcPr/>
                    </a:tc>
                    <a:tc>
                      <a:txBody>
                        <a:bodyPr/>
                        <a:lstStyle/>
                        <a:p>
                          <a:r>
                            <a:rPr kumimoji="1" lang="en-US" altLang="ja-JP" dirty="0"/>
                            <a:t>0.370</a:t>
                          </a:r>
                          <a:endParaRPr kumimoji="1" lang="ja-JP" altLang="en-US" dirty="0"/>
                        </a:p>
                      </a:txBody>
                      <a:tcPr/>
                    </a:tc>
                    <a:extLst>
                      <a:ext uri="{0D108BD9-81ED-4DB2-BD59-A6C34878D82A}">
                        <a16:rowId xmlns:a16="http://schemas.microsoft.com/office/drawing/2014/main" xmlns:a14="http://schemas.microsoft.com/office/drawing/2010/main" xmlns="" val="10005"/>
                      </a:ext>
                    </a:extLst>
                  </a:tr>
                  <a:tr h="365760">
                    <a:tc>
                      <a:txBody>
                        <a:bodyPr/>
                        <a:lstStyle/>
                        <a:p>
                          <a:r>
                            <a:rPr kumimoji="1" lang="ja-JP" altLang="en-US" dirty="0"/>
                            <a:t>上大岡</a:t>
                          </a:r>
                        </a:p>
                      </a:txBody>
                      <a:tcPr/>
                    </a:tc>
                    <a:tc>
                      <a:txBody>
                        <a:bodyPr/>
                        <a:lstStyle/>
                        <a:p>
                          <a:r>
                            <a:rPr kumimoji="1" lang="en-US" altLang="ja-JP" dirty="0"/>
                            <a:t>0.571</a:t>
                          </a:r>
                          <a:endParaRPr kumimoji="1" lang="ja-JP" altLang="en-US" dirty="0"/>
                        </a:p>
                      </a:txBody>
                      <a:tcPr/>
                    </a:tc>
                    <a:tc>
                      <a:txBody>
                        <a:bodyPr/>
                        <a:lstStyle/>
                        <a:p>
                          <a:r>
                            <a:rPr kumimoji="1" lang="en-US" altLang="ja-JP" dirty="0"/>
                            <a:t>0.598</a:t>
                          </a:r>
                          <a:endParaRPr kumimoji="1" lang="ja-JP" altLang="en-US" dirty="0"/>
                        </a:p>
                      </a:txBody>
                      <a:tcPr/>
                    </a:tc>
                    <a:extLst>
                      <a:ext uri="{0D108BD9-81ED-4DB2-BD59-A6C34878D82A}">
                        <a16:rowId xmlns:a16="http://schemas.microsoft.com/office/drawing/2014/main" xmlns:a14="http://schemas.microsoft.com/office/drawing/2010/main" xmlns="" val="10006"/>
                      </a:ext>
                    </a:extLst>
                  </a:tr>
                  <a:tr h="365760">
                    <a:tc>
                      <a:txBody>
                        <a:bodyPr/>
                        <a:lstStyle/>
                        <a:p>
                          <a:r>
                            <a:rPr kumimoji="1" lang="ja-JP" altLang="en-US" dirty="0"/>
                            <a:t>新宿</a:t>
                          </a:r>
                        </a:p>
                      </a:txBody>
                      <a:tcPr/>
                    </a:tc>
                    <a:tc>
                      <a:txBody>
                        <a:bodyPr/>
                        <a:lstStyle/>
                        <a:p>
                          <a:r>
                            <a:rPr kumimoji="1" lang="en-US" altLang="ja-JP" dirty="0"/>
                            <a:t>0.735</a:t>
                          </a:r>
                          <a:endParaRPr kumimoji="1" lang="ja-JP" altLang="en-US" dirty="0"/>
                        </a:p>
                      </a:txBody>
                      <a:tcPr/>
                    </a:tc>
                    <a:tc>
                      <a:txBody>
                        <a:bodyPr/>
                        <a:lstStyle/>
                        <a:p>
                          <a:r>
                            <a:rPr kumimoji="1" lang="en-US" altLang="ja-JP" b="1" dirty="0"/>
                            <a:t>0.246</a:t>
                          </a:r>
                          <a:endParaRPr kumimoji="1" lang="ja-JP" altLang="en-US" b="1" dirty="0"/>
                        </a:p>
                      </a:txBody>
                      <a:tcPr/>
                    </a:tc>
                    <a:extLst>
                      <a:ext uri="{0D108BD9-81ED-4DB2-BD59-A6C34878D82A}">
                        <a16:rowId xmlns:a16="http://schemas.microsoft.com/office/drawing/2014/main" xmlns:a14="http://schemas.microsoft.com/office/drawing/2010/main" xmlns="" val="10007"/>
                      </a:ext>
                    </a:extLst>
                  </a:tr>
                  <a:tr h="365760">
                    <a:tc>
                      <a:txBody>
                        <a:bodyPr/>
                        <a:lstStyle/>
                        <a:p>
                          <a:r>
                            <a:rPr kumimoji="1" lang="ja-JP" altLang="en-US" dirty="0"/>
                            <a:t>池袋</a:t>
                          </a:r>
                        </a:p>
                      </a:txBody>
                      <a:tcPr/>
                    </a:tc>
                    <a:tc>
                      <a:txBody>
                        <a:bodyPr/>
                        <a:lstStyle/>
                        <a:p>
                          <a:r>
                            <a:rPr kumimoji="1" lang="en-US" altLang="ja-JP" dirty="0"/>
                            <a:t>0.732</a:t>
                          </a:r>
                          <a:endParaRPr kumimoji="1" lang="ja-JP" altLang="en-US" dirty="0"/>
                        </a:p>
                      </a:txBody>
                      <a:tcPr/>
                    </a:tc>
                    <a:tc>
                      <a:txBody>
                        <a:bodyPr/>
                        <a:lstStyle/>
                        <a:p>
                          <a:r>
                            <a:rPr kumimoji="1" lang="en-US" altLang="ja-JP" dirty="0"/>
                            <a:t>0.270</a:t>
                          </a:r>
                          <a:endParaRPr kumimoji="1" lang="ja-JP" altLang="en-US" dirty="0"/>
                        </a:p>
                      </a:txBody>
                      <a:tcPr/>
                    </a:tc>
                    <a:extLst>
                      <a:ext uri="{0D108BD9-81ED-4DB2-BD59-A6C34878D82A}">
                        <a16:rowId xmlns:a16="http://schemas.microsoft.com/office/drawing/2014/main" xmlns:a14="http://schemas.microsoft.com/office/drawing/2010/main" xmlns="" val="10008"/>
                      </a:ext>
                    </a:extLst>
                  </a:tr>
                  <a:tr h="365760">
                    <a:tc>
                      <a:txBody>
                        <a:bodyPr/>
                        <a:lstStyle/>
                        <a:p>
                          <a:r>
                            <a:rPr kumimoji="1" lang="ja-JP" altLang="en-US" dirty="0"/>
                            <a:t>中野</a:t>
                          </a:r>
                        </a:p>
                      </a:txBody>
                      <a:tcPr/>
                    </a:tc>
                    <a:tc>
                      <a:txBody>
                        <a:bodyPr/>
                        <a:lstStyle/>
                        <a:p>
                          <a:r>
                            <a:rPr kumimoji="1" lang="en-US" altLang="ja-JP" dirty="0"/>
                            <a:t>0.690</a:t>
                          </a:r>
                          <a:endParaRPr kumimoji="1" lang="ja-JP" altLang="en-US" dirty="0"/>
                        </a:p>
                      </a:txBody>
                      <a:tcPr/>
                    </a:tc>
                    <a:tc>
                      <a:txBody>
                        <a:bodyPr/>
                        <a:lstStyle/>
                        <a:p>
                          <a:r>
                            <a:rPr kumimoji="1" lang="en-US" altLang="ja-JP" dirty="0"/>
                            <a:t>0.987</a:t>
                          </a:r>
                          <a:endParaRPr kumimoji="1" lang="ja-JP" altLang="en-US" dirty="0"/>
                        </a:p>
                      </a:txBody>
                      <a:tcPr/>
                    </a:tc>
                    <a:extLst>
                      <a:ext uri="{0D108BD9-81ED-4DB2-BD59-A6C34878D82A}">
                        <a16:rowId xmlns:a16="http://schemas.microsoft.com/office/drawing/2014/main" xmlns:a14="http://schemas.microsoft.com/office/drawing/2010/main" xmlns="" val="10009"/>
                      </a:ext>
                    </a:extLst>
                  </a:tr>
                  <a:tr h="365760">
                    <a:tc>
                      <a:txBody>
                        <a:bodyPr/>
                        <a:lstStyle/>
                        <a:p>
                          <a:r>
                            <a:rPr kumimoji="1" lang="ja-JP" altLang="en-US" dirty="0"/>
                            <a:t>二子玉川</a:t>
                          </a:r>
                        </a:p>
                      </a:txBody>
                      <a:tcPr/>
                    </a:tc>
                    <a:tc>
                      <a:txBody>
                        <a:bodyPr/>
                        <a:lstStyle/>
                        <a:p>
                          <a:r>
                            <a:rPr kumimoji="1" lang="en-US" altLang="ja-JP" dirty="0"/>
                            <a:t>0.717</a:t>
                          </a:r>
                          <a:endParaRPr kumimoji="1" lang="ja-JP" altLang="en-US" dirty="0"/>
                        </a:p>
                      </a:txBody>
                      <a:tcPr/>
                    </a:tc>
                    <a:tc>
                      <a:txBody>
                        <a:bodyPr/>
                        <a:lstStyle/>
                        <a:p>
                          <a:r>
                            <a:rPr kumimoji="1" lang="en-US" altLang="ja-JP" b="1" dirty="0"/>
                            <a:t>0.251</a:t>
                          </a:r>
                          <a:endParaRPr kumimoji="1" lang="ja-JP" altLang="en-US" b="1" dirty="0"/>
                        </a:p>
                      </a:txBody>
                      <a:tcPr/>
                    </a:tc>
                    <a:extLst>
                      <a:ext uri="{0D108BD9-81ED-4DB2-BD59-A6C34878D82A}">
                        <a16:rowId xmlns:a16="http://schemas.microsoft.com/office/drawing/2014/main" xmlns:a14="http://schemas.microsoft.com/office/drawing/2010/main" xmlns="" val="10010"/>
                      </a:ext>
                    </a:extLst>
                  </a:tr>
                  <a:tr h="365760">
                    <a:tc>
                      <a:txBody>
                        <a:bodyPr/>
                        <a:lstStyle/>
                        <a:p>
                          <a:r>
                            <a:rPr kumimoji="1" lang="ja-JP" altLang="en-US" dirty="0"/>
                            <a:t>表参道</a:t>
                          </a:r>
                        </a:p>
                      </a:txBody>
                      <a:tcPr/>
                    </a:tc>
                    <a:tc>
                      <a:txBody>
                        <a:bodyPr/>
                        <a:lstStyle/>
                        <a:p>
                          <a:r>
                            <a:rPr kumimoji="1" lang="en-US" altLang="ja-JP" dirty="0"/>
                            <a:t>0.709</a:t>
                          </a:r>
                        </a:p>
                      </a:txBody>
                      <a:tcPr/>
                    </a:tc>
                    <a:tc>
                      <a:txBody>
                        <a:bodyPr/>
                        <a:lstStyle/>
                        <a:p>
                          <a:r>
                            <a:rPr kumimoji="1" lang="en-US" altLang="ja-JP" dirty="0"/>
                            <a:t>0.284</a:t>
                          </a:r>
                          <a:endParaRPr kumimoji="1" lang="ja-JP" altLang="en-US" dirty="0"/>
                        </a:p>
                      </a:txBody>
                      <a:tcPr/>
                    </a:tc>
                    <a:extLst>
                      <a:ext uri="{0D108BD9-81ED-4DB2-BD59-A6C34878D82A}">
                        <a16:rowId xmlns:a16="http://schemas.microsoft.com/office/drawing/2014/main" xmlns:a14="http://schemas.microsoft.com/office/drawing/2010/main" xmlns="" val="10011"/>
                      </a:ext>
                    </a:extLst>
                  </a:tr>
                  <a:tr h="365760">
                    <a:tc>
                      <a:txBody>
                        <a:bodyPr/>
                        <a:lstStyle/>
                        <a:p>
                          <a:r>
                            <a:rPr kumimoji="1" lang="ja-JP" altLang="en-US" dirty="0"/>
                            <a:t>目黒</a:t>
                          </a:r>
                        </a:p>
                      </a:txBody>
                      <a:tcPr>
                        <a:lnB w="12700" cap="flat" cmpd="sng" algn="ctr">
                          <a:solidFill>
                            <a:schemeClr val="tx1"/>
                          </a:solidFill>
                          <a:prstDash val="solid"/>
                          <a:round/>
                          <a:headEnd type="none" w="med" len="med"/>
                          <a:tailEnd type="none" w="med" len="med"/>
                        </a:lnB>
                      </a:tcPr>
                    </a:tc>
                    <a:tc>
                      <a:txBody>
                        <a:bodyPr/>
                        <a:lstStyle/>
                        <a:p>
                          <a:r>
                            <a:rPr kumimoji="1" lang="en-US" altLang="ja-JP" dirty="0"/>
                            <a:t>0.661</a:t>
                          </a:r>
                          <a:endParaRPr kumimoji="1" lang="ja-JP" altLang="en-US" dirty="0"/>
                        </a:p>
                      </a:txBody>
                      <a:tcPr>
                        <a:lnB w="12700" cap="flat" cmpd="sng" algn="ctr">
                          <a:solidFill>
                            <a:schemeClr val="tx1"/>
                          </a:solidFill>
                          <a:prstDash val="solid"/>
                          <a:round/>
                          <a:headEnd type="none" w="med" len="med"/>
                          <a:tailEnd type="none" w="med" len="med"/>
                        </a:lnB>
                      </a:tcPr>
                    </a:tc>
                    <a:tc>
                      <a:txBody>
                        <a:bodyPr/>
                        <a:lstStyle/>
                        <a:p>
                          <a:r>
                            <a:rPr kumimoji="1" lang="en-US" altLang="ja-JP" dirty="0"/>
                            <a:t>0.307</a:t>
                          </a:r>
                          <a:endParaRPr kumimoji="1" lang="ja-JP" altLang="en-US"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a14="http://schemas.microsoft.com/office/drawing/2010/main" xmlns="" val="10012"/>
                      </a:ext>
                    </a:extLst>
                  </a:tr>
                  <a:tr h="365760">
                    <a:tc>
                      <a:txBody>
                        <a:bodyPr/>
                        <a:lstStyle/>
                        <a:p>
                          <a:r>
                            <a:rPr kumimoji="1" lang="ja-JP" altLang="en-US" dirty="0"/>
                            <a:t>全体</a:t>
                          </a:r>
                        </a:p>
                      </a:txBody>
                      <a:tcPr>
                        <a:lnT w="12700" cap="flat" cmpd="sng" algn="ctr">
                          <a:solidFill>
                            <a:schemeClr val="tx1"/>
                          </a:solidFill>
                          <a:prstDash val="solid"/>
                          <a:round/>
                          <a:headEnd type="none" w="med" len="med"/>
                          <a:tailEnd type="none" w="med" len="med"/>
                        </a:lnT>
                      </a:tcPr>
                    </a:tc>
                    <a:tc>
                      <a:txBody>
                        <a:bodyPr/>
                        <a:lstStyle/>
                        <a:p>
                          <a:r>
                            <a:rPr kumimoji="1" lang="en-US" altLang="ja-JP" dirty="0"/>
                            <a:t>0.927</a:t>
                          </a:r>
                          <a:endParaRPr kumimoji="1" lang="ja-JP" altLang="en-US" dirty="0"/>
                        </a:p>
                      </a:txBody>
                      <a:tcPr>
                        <a:lnT w="12700" cap="flat" cmpd="sng" algn="ctr">
                          <a:solidFill>
                            <a:schemeClr val="tx1"/>
                          </a:solidFill>
                          <a:prstDash val="solid"/>
                          <a:round/>
                          <a:headEnd type="none" w="med" len="med"/>
                          <a:tailEnd type="none" w="med" len="med"/>
                        </a:lnT>
                      </a:tcPr>
                    </a:tc>
                    <a:tc>
                      <a:txBody>
                        <a:bodyPr/>
                        <a:lstStyle/>
                        <a:p>
                          <a:r>
                            <a:rPr kumimoji="1" lang="en-US" altLang="ja-JP" dirty="0"/>
                            <a:t>0.174</a:t>
                          </a:r>
                          <a:endParaRPr kumimoji="1" lang="ja-JP" altLang="en-US"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a14="http://schemas.microsoft.com/office/drawing/2010/main" xmlns="" val="10013"/>
                      </a:ext>
                    </a:extLst>
                  </a:tr>
                </a:tbl>
              </a:graphicData>
            </a:graphic>
          </p:graphicFrame>
        </mc:Fallback>
      </mc:AlternateContent>
    </p:spTree>
    <p:extLst>
      <p:ext uri="{BB962C8B-B14F-4D97-AF65-F5344CB8AC3E}">
        <p14:creationId xmlns:p14="http://schemas.microsoft.com/office/powerpoint/2010/main" val="366577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ja-JP" b="0" i="0" u="none" strike="noStrike" cap="none" dirty="0">
                <a:solidFill>
                  <a:schemeClr val="dk1"/>
                </a:solidFill>
                <a:cs typeface="Calibri"/>
                <a:sym typeface="Calibri"/>
              </a:rPr>
              <a:t>店舗ごと</a:t>
            </a:r>
            <a:r>
              <a:rPr lang="ja-JP" altLang="en-US" b="0" i="0" u="none" strike="noStrike" cap="none" dirty="0">
                <a:solidFill>
                  <a:schemeClr val="dk1"/>
                </a:solidFill>
                <a:cs typeface="Calibri"/>
                <a:sym typeface="Calibri"/>
              </a:rPr>
              <a:t>の来店人数モデル</a:t>
            </a:r>
            <a:endParaRPr b="0" i="0" u="none" strike="noStrike" cap="none" dirty="0">
              <a:solidFill>
                <a:schemeClr val="dk1"/>
              </a:solidFill>
              <a:cs typeface="Calibri"/>
              <a:sym typeface="Calibri"/>
            </a:endParaRPr>
          </a:p>
        </p:txBody>
      </p:sp>
      <p:sp>
        <p:nvSpPr>
          <p:cNvPr id="220" name="Shape 220"/>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ja-JP" sz="2800" b="0" i="0" u="none" strike="noStrike" cap="none" dirty="0">
                <a:solidFill>
                  <a:schemeClr val="dk1"/>
                </a:solidFill>
                <a:cs typeface="Calibri"/>
                <a:sym typeface="Calibri"/>
              </a:rPr>
              <a:t>全体の</a:t>
            </a:r>
            <a:r>
              <a:rPr lang="ja-JP" altLang="en-US" dirty="0">
                <a:solidFill>
                  <a:schemeClr val="dk1"/>
                </a:solidFill>
                <a:cs typeface="Calibri"/>
                <a:sym typeface="Calibri"/>
              </a:rPr>
              <a:t>来店人数</a:t>
            </a:r>
            <a:r>
              <a:rPr lang="ja-JP" sz="2800" b="0" i="0" u="none" strike="noStrike" cap="none" dirty="0">
                <a:solidFill>
                  <a:schemeClr val="dk1"/>
                </a:solidFill>
                <a:cs typeface="Calibri"/>
                <a:sym typeface="Calibri"/>
              </a:rPr>
              <a:t>に比べて</a:t>
            </a:r>
            <a:r>
              <a:rPr lang="en-US" altLang="ja-JP" sz="2800" b="0" i="0" u="none" strike="noStrike" cap="none" dirty="0">
                <a:solidFill>
                  <a:schemeClr val="dk1"/>
                </a:solidFill>
                <a:cs typeface="Calibri"/>
                <a:sym typeface="Calibri"/>
              </a:rPr>
              <a:t>, </a:t>
            </a:r>
            <a:r>
              <a:rPr lang="ja-JP" sz="2800" b="0" i="0" u="none" strike="noStrike" cap="none" dirty="0">
                <a:solidFill>
                  <a:schemeClr val="dk1"/>
                </a:solidFill>
                <a:cs typeface="Calibri"/>
                <a:sym typeface="Calibri"/>
              </a:rPr>
              <a:t>店舗ごとの</a:t>
            </a:r>
            <a:r>
              <a:rPr lang="ja-JP" altLang="en-US" sz="2800" b="0" i="0" u="none" strike="noStrike" cap="none" dirty="0">
                <a:solidFill>
                  <a:schemeClr val="dk1"/>
                </a:solidFill>
                <a:cs typeface="Calibri"/>
                <a:sym typeface="Calibri"/>
              </a:rPr>
              <a:t>来店人数</a:t>
            </a:r>
            <a:r>
              <a:rPr lang="ja-JP" sz="2800" b="0" i="0" u="none" strike="noStrike" cap="none" dirty="0">
                <a:solidFill>
                  <a:schemeClr val="dk1"/>
                </a:solidFill>
                <a:cs typeface="Calibri"/>
                <a:sym typeface="Calibri"/>
              </a:rPr>
              <a:t>は説明し</a:t>
            </a:r>
            <a:r>
              <a:rPr lang="ja-JP" altLang="en-US" sz="2800" b="0" i="0" u="none" strike="noStrike" cap="none" dirty="0">
                <a:solidFill>
                  <a:schemeClr val="dk1"/>
                </a:solidFill>
                <a:cs typeface="Calibri"/>
                <a:sym typeface="Calibri"/>
              </a:rPr>
              <a:t>きれていない（特に中野店）</a:t>
            </a:r>
            <a:endParaRPr lang="en-US" altLang="ja-JP" sz="2800" b="0" i="0" u="none" strike="noStrike" cap="none" dirty="0">
              <a:solidFill>
                <a:schemeClr val="dk1"/>
              </a:solidFill>
              <a:cs typeface="Calibri"/>
              <a:sym typeface="Calibri"/>
            </a:endParaRPr>
          </a:p>
          <a:p>
            <a:pPr marL="228600" marR="0" lvl="0" indent="-228600" algn="l" rtl="0">
              <a:lnSpc>
                <a:spcPct val="90000"/>
              </a:lnSpc>
              <a:spcBef>
                <a:spcPts val="0"/>
              </a:spcBef>
              <a:spcAft>
                <a:spcPts val="0"/>
              </a:spcAft>
              <a:buClr>
                <a:schemeClr val="dk1"/>
              </a:buClr>
              <a:buSzPts val="2800"/>
              <a:buFont typeface="Arial"/>
              <a:buChar char="•"/>
            </a:pPr>
            <a:endParaRPr lang="en-US" altLang="ja-JP" sz="2800" b="0" i="0" u="none" strike="noStrike" cap="none" dirty="0">
              <a:solidFill>
                <a:schemeClr val="dk1"/>
              </a:solidFill>
              <a:cs typeface="Calibri"/>
              <a:sym typeface="Calibri"/>
            </a:endParaRPr>
          </a:p>
          <a:p>
            <a:pPr marL="0" marR="0" lvl="0" indent="0" algn="l" rtl="0">
              <a:lnSpc>
                <a:spcPct val="90000"/>
              </a:lnSpc>
              <a:spcBef>
                <a:spcPts val="0"/>
              </a:spcBef>
              <a:spcAft>
                <a:spcPts val="0"/>
              </a:spcAft>
              <a:buClr>
                <a:schemeClr val="dk1"/>
              </a:buClr>
              <a:buSzPts val="2800"/>
              <a:buNone/>
            </a:pPr>
            <a:endParaRPr sz="2800" b="0" i="0" u="none" strike="noStrike" cap="none" dirty="0">
              <a:solidFill>
                <a:schemeClr val="dk1"/>
              </a:solidFill>
              <a:cs typeface="Calibri"/>
              <a:sym typeface="Calibri"/>
            </a:endParaRPr>
          </a:p>
          <a:p>
            <a:pPr marL="228600" marR="0" lvl="0" indent="-228600" algn="l" rtl="0">
              <a:lnSpc>
                <a:spcPct val="90000"/>
              </a:lnSpc>
              <a:spcBef>
                <a:spcPts val="1000"/>
              </a:spcBef>
              <a:spcAft>
                <a:spcPts val="0"/>
              </a:spcAft>
              <a:buClr>
                <a:schemeClr val="dk1"/>
              </a:buClr>
              <a:buSzPts val="2800"/>
              <a:buFont typeface="Arial"/>
              <a:buChar char="•"/>
            </a:pPr>
            <a:r>
              <a:rPr lang="ja-JP" altLang="en-US" sz="2800" b="0" i="0" u="none" strike="noStrike" cap="none" dirty="0">
                <a:solidFill>
                  <a:schemeClr val="dk1"/>
                </a:solidFill>
                <a:cs typeface="Calibri"/>
                <a:sym typeface="Calibri"/>
              </a:rPr>
              <a:t>残差は本当に</a:t>
            </a:r>
            <a:r>
              <a:rPr lang="ja-JP" altLang="en-US" sz="2800" b="0" i="0" u="none" strike="noStrike" cap="none" dirty="0">
                <a:solidFill>
                  <a:srgbClr val="7030A0"/>
                </a:solidFill>
                <a:cs typeface="Calibri"/>
                <a:sym typeface="Calibri"/>
              </a:rPr>
              <a:t>店舗固有の変動</a:t>
            </a:r>
            <a:r>
              <a:rPr lang="ja-JP" altLang="en-US" dirty="0">
                <a:solidFill>
                  <a:srgbClr val="7030A0"/>
                </a:solidFill>
                <a:cs typeface="Calibri"/>
                <a:sym typeface="Calibri"/>
              </a:rPr>
              <a:t>？？</a:t>
            </a:r>
            <a:endParaRPr lang="en-US" altLang="ja-JP" dirty="0">
              <a:solidFill>
                <a:srgbClr val="7030A0"/>
              </a:solidFill>
              <a:cs typeface="Calibri"/>
              <a:sym typeface="Calibri"/>
            </a:endParaRPr>
          </a:p>
          <a:p>
            <a:pPr marL="228600" marR="0" lvl="0" indent="-228600" algn="l" rtl="0">
              <a:lnSpc>
                <a:spcPct val="90000"/>
              </a:lnSpc>
              <a:spcBef>
                <a:spcPts val="1000"/>
              </a:spcBef>
              <a:spcAft>
                <a:spcPts val="0"/>
              </a:spcAft>
              <a:buClr>
                <a:schemeClr val="dk1"/>
              </a:buClr>
              <a:buSzPts val="2800"/>
              <a:buFont typeface="Arial"/>
              <a:buChar char="•"/>
            </a:pPr>
            <a:r>
              <a:rPr lang="ja-JP" altLang="en-US" dirty="0">
                <a:cs typeface="Calibri"/>
                <a:sym typeface="Calibri"/>
              </a:rPr>
              <a:t>共通要因を探す</a:t>
            </a:r>
            <a:endParaRPr lang="en-US" altLang="ja-JP" dirty="0">
              <a:cs typeface="Calibri"/>
              <a:sym typeface="Calibri"/>
            </a:endParaRPr>
          </a:p>
          <a:p>
            <a:pPr marL="0" marR="0" lvl="0" indent="0" algn="ctr" rtl="0">
              <a:lnSpc>
                <a:spcPct val="90000"/>
              </a:lnSpc>
              <a:spcBef>
                <a:spcPts val="1000"/>
              </a:spcBef>
              <a:spcAft>
                <a:spcPts val="0"/>
              </a:spcAft>
              <a:buClr>
                <a:schemeClr val="dk1"/>
              </a:buClr>
              <a:buSzPts val="2800"/>
              <a:buNone/>
            </a:pPr>
            <a:endParaRPr lang="en-US" altLang="ja-JP" dirty="0">
              <a:solidFill>
                <a:schemeClr val="dk1"/>
              </a:solidFill>
              <a:cs typeface="Calibri"/>
              <a:sym typeface="Calibri"/>
            </a:endParaRPr>
          </a:p>
          <a:p>
            <a:pPr marL="0" marR="0" lvl="0" indent="0" algn="ctr" rtl="0">
              <a:lnSpc>
                <a:spcPct val="90000"/>
              </a:lnSpc>
              <a:spcBef>
                <a:spcPts val="1000"/>
              </a:spcBef>
              <a:spcAft>
                <a:spcPts val="0"/>
              </a:spcAft>
              <a:buClr>
                <a:schemeClr val="dk1"/>
              </a:buClr>
              <a:buSzPts val="2800"/>
              <a:buNone/>
            </a:pPr>
            <a:r>
              <a:rPr lang="ja-JP" altLang="en-US" sz="3600" dirty="0">
                <a:solidFill>
                  <a:schemeClr val="dk1"/>
                </a:solidFill>
                <a:cs typeface="Calibri"/>
                <a:sym typeface="Calibri"/>
              </a:rPr>
              <a:t>　都市ファクターの導入</a:t>
            </a:r>
            <a:endParaRPr sz="3600" b="0" i="0" u="none" strike="noStrike" cap="none" dirty="0">
              <a:solidFill>
                <a:schemeClr val="dk1"/>
              </a:solidFill>
              <a:cs typeface="Calibri"/>
              <a:sym typeface="Calibri"/>
            </a:endParaRPr>
          </a:p>
          <a:p>
            <a:pPr marL="228600" marR="0" lvl="0" indent="-50800" algn="l" rtl="0">
              <a:lnSpc>
                <a:spcPct val="90000"/>
              </a:lnSpc>
              <a:spcBef>
                <a:spcPts val="1000"/>
              </a:spcBef>
              <a:spcAft>
                <a:spcPts val="1600"/>
              </a:spcAft>
              <a:buClr>
                <a:schemeClr val="dk1"/>
              </a:buClr>
              <a:buSzPts val="2800"/>
              <a:buFont typeface="Arial"/>
              <a:buNone/>
            </a:pPr>
            <a:endParaRPr sz="2800" b="0" i="0" u="none" strike="noStrike" cap="none" dirty="0">
              <a:solidFill>
                <a:schemeClr val="dk1"/>
              </a:solidFill>
              <a:cs typeface="Calibri"/>
              <a:sym typeface="Calibri"/>
            </a:endParaRPr>
          </a:p>
        </p:txBody>
      </p:sp>
      <p:sp>
        <p:nvSpPr>
          <p:cNvPr id="221" name="Shape 221"/>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rgbClr val="000000"/>
              </a:buClr>
              <a:buFont typeface="Arial"/>
              <a:buNone/>
            </a:pPr>
            <a:fld id="{00000000-1234-1234-1234-123412341234}" type="slidenum">
              <a:rPr lang="en-US" altLang="ja-JP"/>
              <a:t>26</a:t>
            </a:fld>
            <a:endParaRPr/>
          </a:p>
        </p:txBody>
      </p:sp>
      <p:sp>
        <p:nvSpPr>
          <p:cNvPr id="3" name="フッター プレースホルダー 2">
            <a:extLst>
              <a:ext uri="{FF2B5EF4-FFF2-40B4-BE49-F238E27FC236}">
                <a16:creationId xmlns:a16="http://schemas.microsoft.com/office/drawing/2014/main" id="{FB7B3131-4C85-BD4A-8507-481C92EB7383}"/>
              </a:ext>
            </a:extLst>
          </p:cNvPr>
          <p:cNvSpPr>
            <a:spLocks noGrp="1"/>
          </p:cNvSpPr>
          <p:nvPr>
            <p:ph type="ftr" sz="quarter" idx="11"/>
          </p:nvPr>
        </p:nvSpPr>
        <p:spPr/>
        <p:txBody>
          <a:bodyPr/>
          <a:lstStyle/>
          <a:p>
            <a:r>
              <a:rPr lang="ja-JP" altLang="en-US"/>
              <a:t>チーム葛飾</a:t>
            </a:r>
          </a:p>
        </p:txBody>
      </p:sp>
      <p:sp>
        <p:nvSpPr>
          <p:cNvPr id="2" name="右矢印 1">
            <a:extLst>
              <a:ext uri="{FF2B5EF4-FFF2-40B4-BE49-F238E27FC236}">
                <a16:creationId xmlns:a16="http://schemas.microsoft.com/office/drawing/2014/main" id="{55E4152A-17A7-AC4E-B691-E2B2A092343B}"/>
              </a:ext>
            </a:extLst>
          </p:cNvPr>
          <p:cNvSpPr/>
          <p:nvPr/>
        </p:nvSpPr>
        <p:spPr>
          <a:xfrm>
            <a:off x="1327759" y="4993232"/>
            <a:ext cx="801666" cy="400833"/>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p>
            <a:r>
              <a:rPr kumimoji="1" lang="ja-JP" altLang="en-US" dirty="0"/>
              <a:t>日付に依存しない</a:t>
            </a:r>
            <a:r>
              <a:rPr kumimoji="1" lang="en-US" altLang="ja-JP" dirty="0"/>
              <a:t>, </a:t>
            </a:r>
            <a:r>
              <a:rPr lang="ja-JP" altLang="en-US" dirty="0"/>
              <a:t>地域の特性による傾向</a:t>
            </a:r>
            <a:endParaRPr lang="en-US" altLang="ja-JP" dirty="0"/>
          </a:p>
          <a:p>
            <a:endParaRPr kumimoji="1" lang="en-US" altLang="ja-JP" dirty="0"/>
          </a:p>
          <a:p>
            <a:r>
              <a:rPr lang="ja-JP" altLang="en-US" dirty="0"/>
              <a:t>本調査では</a:t>
            </a:r>
            <a:r>
              <a:rPr lang="en-US" altLang="ja-JP" dirty="0"/>
              <a:t>, </a:t>
            </a:r>
            <a:r>
              <a:rPr lang="ja-JP" altLang="en-US" dirty="0"/>
              <a:t>顧客の地域分布により</a:t>
            </a:r>
            <a:r>
              <a:rPr lang="ja-JP" altLang="en-US" dirty="0">
                <a:solidFill>
                  <a:schemeClr val="accent1"/>
                </a:solidFill>
              </a:rPr>
              <a:t>都市型店舗</a:t>
            </a:r>
            <a:r>
              <a:rPr lang="ja-JP" altLang="en-US" dirty="0"/>
              <a:t>と</a:t>
            </a:r>
            <a:r>
              <a:rPr lang="ja-JP" altLang="en-US" dirty="0">
                <a:solidFill>
                  <a:schemeClr val="accent5"/>
                </a:solidFill>
              </a:rPr>
              <a:t>住宅地型店舗</a:t>
            </a:r>
            <a:r>
              <a:rPr lang="ja-JP" altLang="en-US" dirty="0"/>
              <a:t>に分け</a:t>
            </a:r>
            <a:r>
              <a:rPr lang="en-US" altLang="ja-JP" dirty="0"/>
              <a:t>, </a:t>
            </a:r>
            <a:r>
              <a:rPr lang="ja-JP" altLang="en-US" dirty="0"/>
              <a:t>それぞれの標準化した来店者数の差分をファクターとした</a:t>
            </a:r>
            <a:endParaRPr lang="en-US" altLang="ja-JP" dirty="0"/>
          </a:p>
          <a:p>
            <a:endParaRPr kumimoji="1" lang="en-US" altLang="ja-JP" dirty="0"/>
          </a:p>
          <a:p>
            <a:r>
              <a:rPr lang="ja-JP" altLang="en-US" dirty="0"/>
              <a:t>新規店である中野店は除く</a:t>
            </a:r>
            <a:endParaRPr kumimoji="1" lang="ja-JP" altLang="en-US" dirty="0"/>
          </a:p>
        </p:txBody>
      </p:sp>
      <p:sp>
        <p:nvSpPr>
          <p:cNvPr id="4" name="フッター プレースホルダー 3"/>
          <p:cNvSpPr>
            <a:spLocks noGrp="1"/>
          </p:cNvSpPr>
          <p:nvPr>
            <p:ph type="ftr" sz="quarter" idx="11"/>
          </p:nvPr>
        </p:nvSpPr>
        <p:spPr/>
        <p:txBody>
          <a:bodyPr/>
          <a:lstStyle/>
          <a:p>
            <a:r>
              <a:rPr lang="ja-JP" altLang="en-US"/>
              <a:t>チーム葛飾</a:t>
            </a:r>
          </a:p>
        </p:txBody>
      </p:sp>
      <p:sp>
        <p:nvSpPr>
          <p:cNvPr id="5" name="スライド番号プレースホルダー 4"/>
          <p:cNvSpPr>
            <a:spLocks noGrp="1"/>
          </p:cNvSpPr>
          <p:nvPr>
            <p:ph type="sldNum" sz="quarter" idx="12"/>
          </p:nvPr>
        </p:nvSpPr>
        <p:spPr/>
        <p:txBody>
          <a:bodyPr/>
          <a:lstStyle/>
          <a:p>
            <a:fld id="{00000000-1234-1234-1234-123412341234}" type="slidenum">
              <a:rPr lang="en-US" altLang="ja-JP" smtClean="0"/>
              <a:pPr/>
              <a:t>27</a:t>
            </a:fld>
            <a:endParaRPr lang="ja-JP" altLang="en-US"/>
          </a:p>
        </p:txBody>
      </p:sp>
      <p:sp>
        <p:nvSpPr>
          <p:cNvPr id="9" name="Shape 219">
            <a:extLst>
              <a:ext uri="{FF2B5EF4-FFF2-40B4-BE49-F238E27FC236}">
                <a16:creationId xmlns:a16="http://schemas.microsoft.com/office/drawing/2014/main" id="{AFF41357-8D80-CF47-B2C3-BF2F31A7BCB5}"/>
              </a:ext>
            </a:extLst>
          </p:cNvPr>
          <p:cNvSpPr txBox="1">
            <a:spLocks noGrp="1"/>
          </p:cNvSpPr>
          <p:nvPr>
            <p:ph type="title"/>
          </p:nvPr>
        </p:nvSpPr>
        <p:spPr>
          <a:xfrm>
            <a:off x="457200" y="468824"/>
            <a:ext cx="8229600"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ja-JP" altLang="en-US" dirty="0">
                <a:solidFill>
                  <a:schemeClr val="dk1"/>
                </a:solidFill>
                <a:cs typeface="Calibri"/>
                <a:sym typeface="Calibri"/>
              </a:rPr>
              <a:t>都市ファクター</a:t>
            </a:r>
            <a:endParaRPr b="0" i="0" u="none" strike="noStrike" cap="none" dirty="0">
              <a:solidFill>
                <a:schemeClr val="dk1"/>
              </a:solidFill>
              <a:cs typeface="Calibri"/>
              <a:sym typeface="Calibri"/>
            </a:endParaRPr>
          </a:p>
        </p:txBody>
      </p:sp>
    </p:spTree>
    <p:extLst>
      <p:ext uri="{BB962C8B-B14F-4D97-AF65-F5344CB8AC3E}">
        <p14:creationId xmlns:p14="http://schemas.microsoft.com/office/powerpoint/2010/main" val="1218575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sldNum" sz="quarter" idx="12"/>
          </p:nvPr>
        </p:nvSpPr>
        <p:spPr>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fld id="{00000000-1234-1234-1234-123412341234}" type="slidenum">
              <a:rPr lang="en-US" altLang="ja-JP"/>
              <a:t>28</a:t>
            </a:fld>
            <a:endParaRPr/>
          </a:p>
        </p:txBody>
      </p:sp>
      <p:pic>
        <p:nvPicPr>
          <p:cNvPr id="229" name="Shape 229"/>
          <p:cNvPicPr preferRelativeResize="0">
            <a:picLocks noChangeAspect="1"/>
          </p:cNvPicPr>
          <p:nvPr/>
        </p:nvPicPr>
        <p:blipFill>
          <a:blip r:embed="rId3">
            <a:alphaModFix/>
          </a:blip>
          <a:stretch>
            <a:fillRect/>
          </a:stretch>
        </p:blipFill>
        <p:spPr>
          <a:xfrm>
            <a:off x="613027" y="1780886"/>
            <a:ext cx="2497573" cy="2160000"/>
          </a:xfrm>
          <a:prstGeom prst="rect">
            <a:avLst/>
          </a:prstGeom>
          <a:noFill/>
          <a:ln w="9525" cap="flat" cmpd="sng">
            <a:solidFill>
              <a:srgbClr val="000000"/>
            </a:solidFill>
            <a:prstDash val="solid"/>
            <a:round/>
            <a:headEnd type="none" w="med" len="med"/>
            <a:tailEnd type="none" w="med" len="med"/>
          </a:ln>
        </p:spPr>
      </p:pic>
      <p:pic>
        <p:nvPicPr>
          <p:cNvPr id="231" name="Shape 231"/>
          <p:cNvPicPr preferRelativeResize="0">
            <a:picLocks noChangeAspect="1"/>
          </p:cNvPicPr>
          <p:nvPr/>
        </p:nvPicPr>
        <p:blipFill>
          <a:blip r:embed="rId4">
            <a:alphaModFix/>
          </a:blip>
          <a:stretch>
            <a:fillRect/>
          </a:stretch>
        </p:blipFill>
        <p:spPr>
          <a:xfrm>
            <a:off x="3316401" y="1780886"/>
            <a:ext cx="2497598" cy="2160000"/>
          </a:xfrm>
          <a:prstGeom prst="rect">
            <a:avLst/>
          </a:prstGeom>
          <a:noFill/>
          <a:ln w="9525" cap="flat" cmpd="sng">
            <a:solidFill>
              <a:srgbClr val="000000"/>
            </a:solidFill>
            <a:prstDash val="solid"/>
            <a:round/>
            <a:headEnd type="none" w="med" len="med"/>
            <a:tailEnd type="none" w="med" len="med"/>
          </a:ln>
        </p:spPr>
      </p:pic>
      <p:pic>
        <p:nvPicPr>
          <p:cNvPr id="232" name="Shape 232"/>
          <p:cNvPicPr preferRelativeResize="0">
            <a:picLocks noChangeAspect="1"/>
          </p:cNvPicPr>
          <p:nvPr/>
        </p:nvPicPr>
        <p:blipFill>
          <a:blip r:embed="rId5">
            <a:alphaModFix/>
          </a:blip>
          <a:stretch>
            <a:fillRect/>
          </a:stretch>
        </p:blipFill>
        <p:spPr>
          <a:xfrm>
            <a:off x="613027" y="4186800"/>
            <a:ext cx="2497615" cy="2160000"/>
          </a:xfrm>
          <a:prstGeom prst="rect">
            <a:avLst/>
          </a:prstGeom>
          <a:noFill/>
          <a:ln w="9525" cap="flat" cmpd="sng">
            <a:solidFill>
              <a:srgbClr val="000000"/>
            </a:solidFill>
            <a:prstDash val="solid"/>
            <a:round/>
            <a:headEnd type="none" w="med" len="med"/>
            <a:tailEnd type="none" w="med" len="med"/>
          </a:ln>
        </p:spPr>
      </p:pic>
      <p:pic>
        <p:nvPicPr>
          <p:cNvPr id="233" name="Shape 233"/>
          <p:cNvPicPr preferRelativeResize="0">
            <a:picLocks noChangeAspect="1"/>
          </p:cNvPicPr>
          <p:nvPr/>
        </p:nvPicPr>
        <p:blipFill>
          <a:blip r:embed="rId6">
            <a:alphaModFix/>
          </a:blip>
          <a:stretch>
            <a:fillRect/>
          </a:stretch>
        </p:blipFill>
        <p:spPr>
          <a:xfrm>
            <a:off x="3316384" y="4186800"/>
            <a:ext cx="2497615" cy="2160000"/>
          </a:xfrm>
          <a:prstGeom prst="rect">
            <a:avLst/>
          </a:prstGeom>
          <a:noFill/>
          <a:ln w="9525" cap="flat" cmpd="sng">
            <a:solidFill>
              <a:srgbClr val="000000"/>
            </a:solidFill>
            <a:prstDash val="solid"/>
            <a:round/>
            <a:headEnd type="none" w="med" len="med"/>
            <a:tailEnd type="none" w="med" len="med"/>
          </a:ln>
        </p:spPr>
      </p:pic>
      <p:pic>
        <p:nvPicPr>
          <p:cNvPr id="234" name="Shape 234"/>
          <p:cNvPicPr preferRelativeResize="0">
            <a:picLocks noChangeAspect="1"/>
          </p:cNvPicPr>
          <p:nvPr/>
        </p:nvPicPr>
        <p:blipFill>
          <a:blip r:embed="rId7">
            <a:alphaModFix/>
          </a:blip>
          <a:stretch>
            <a:fillRect/>
          </a:stretch>
        </p:blipFill>
        <p:spPr>
          <a:xfrm>
            <a:off x="6019800" y="1780886"/>
            <a:ext cx="2497627" cy="2160000"/>
          </a:xfrm>
          <a:prstGeom prst="rect">
            <a:avLst/>
          </a:prstGeom>
          <a:noFill/>
          <a:ln w="9525" cap="flat" cmpd="sng">
            <a:solidFill>
              <a:srgbClr val="000000"/>
            </a:solidFill>
            <a:prstDash val="solid"/>
            <a:round/>
            <a:headEnd type="none" w="med" len="med"/>
            <a:tailEnd type="none" w="med" len="med"/>
          </a:ln>
        </p:spPr>
      </p:pic>
      <p:sp>
        <p:nvSpPr>
          <p:cNvPr id="3" name="フッター プレースホルダー 2">
            <a:extLst>
              <a:ext uri="{FF2B5EF4-FFF2-40B4-BE49-F238E27FC236}">
                <a16:creationId xmlns:a16="http://schemas.microsoft.com/office/drawing/2014/main" id="{16E6C93F-28B0-E94A-A3D6-33ABC0AFAE1E}"/>
              </a:ext>
            </a:extLst>
          </p:cNvPr>
          <p:cNvSpPr>
            <a:spLocks noGrp="1"/>
          </p:cNvSpPr>
          <p:nvPr>
            <p:ph type="ftr" sz="quarter" idx="11"/>
          </p:nvPr>
        </p:nvSpPr>
        <p:spPr/>
        <p:txBody>
          <a:bodyPr/>
          <a:lstStyle/>
          <a:p>
            <a:r>
              <a:rPr lang="ja-JP" altLang="en-US"/>
              <a:t>チーム葛飾</a:t>
            </a:r>
          </a:p>
        </p:txBody>
      </p:sp>
      <p:sp>
        <p:nvSpPr>
          <p:cNvPr id="15" name="Shape 71">
            <a:extLst>
              <a:ext uri="{FF2B5EF4-FFF2-40B4-BE49-F238E27FC236}">
                <a16:creationId xmlns:a16="http://schemas.microsoft.com/office/drawing/2014/main" id="{04FA5FB5-84DB-5748-B058-9DB728462504}"/>
              </a:ext>
            </a:extLst>
          </p:cNvPr>
          <p:cNvSpPr txBox="1">
            <a:spLocks noGrp="1"/>
          </p:cNvSpPr>
          <p:nvPr>
            <p:ph type="title"/>
          </p:nvPr>
        </p:nvSpPr>
        <p:spPr>
          <a:xfrm>
            <a:off x="457200" y="468824"/>
            <a:ext cx="8229600"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ja-JP" altLang="en-US" dirty="0">
                <a:solidFill>
                  <a:schemeClr val="dk1"/>
                </a:solidFill>
                <a:latin typeface="+mj-ea"/>
                <a:ea typeface="+mj-ea"/>
                <a:cs typeface="Calibri"/>
                <a:sym typeface="Calibri"/>
              </a:rPr>
              <a:t>都市型店舗の顧客分布</a:t>
            </a:r>
            <a:endParaRPr dirty="0">
              <a:latin typeface="+mj-ea"/>
              <a:ea typeface="+mj-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1" name="Shape 241"/>
          <p:cNvSpPr txBox="1">
            <a:spLocks noGrp="1"/>
          </p:cNvSpPr>
          <p:nvPr>
            <p:ph type="sldNum" sz="quarter" idx="12"/>
          </p:nvPr>
        </p:nvSpPr>
        <p:spPr>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000000"/>
              </a:buClr>
              <a:buFont typeface="Arial"/>
              <a:buNone/>
            </a:pPr>
            <a:fld id="{00000000-1234-1234-1234-123412341234}" type="slidenum">
              <a:rPr lang="en-US" altLang="ja-JP"/>
              <a:t>29</a:t>
            </a:fld>
            <a:endParaRPr/>
          </a:p>
        </p:txBody>
      </p:sp>
      <p:pic>
        <p:nvPicPr>
          <p:cNvPr id="242" name="Shape 242"/>
          <p:cNvPicPr preferRelativeResize="0">
            <a:picLocks/>
          </p:cNvPicPr>
          <p:nvPr/>
        </p:nvPicPr>
        <p:blipFill>
          <a:blip r:embed="rId3">
            <a:alphaModFix/>
          </a:blip>
          <a:stretch>
            <a:fillRect/>
          </a:stretch>
        </p:blipFill>
        <p:spPr>
          <a:xfrm>
            <a:off x="612000" y="1782000"/>
            <a:ext cx="2498400" cy="2160000"/>
          </a:xfrm>
          <a:prstGeom prst="rect">
            <a:avLst/>
          </a:prstGeom>
          <a:noFill/>
          <a:ln w="9525" cap="flat" cmpd="sng">
            <a:solidFill>
              <a:srgbClr val="000000"/>
            </a:solidFill>
            <a:prstDash val="solid"/>
            <a:round/>
            <a:headEnd type="none" w="med" len="med"/>
            <a:tailEnd type="none" w="med" len="med"/>
          </a:ln>
        </p:spPr>
      </p:pic>
      <p:pic>
        <p:nvPicPr>
          <p:cNvPr id="243" name="Shape 243"/>
          <p:cNvPicPr preferRelativeResize="0"/>
          <p:nvPr/>
        </p:nvPicPr>
        <p:blipFill>
          <a:blip r:embed="rId4">
            <a:alphaModFix/>
          </a:blip>
          <a:stretch>
            <a:fillRect/>
          </a:stretch>
        </p:blipFill>
        <p:spPr>
          <a:xfrm>
            <a:off x="3315600" y="1782000"/>
            <a:ext cx="2498400" cy="2160000"/>
          </a:xfrm>
          <a:prstGeom prst="rect">
            <a:avLst/>
          </a:prstGeom>
          <a:noFill/>
          <a:ln w="9525" cap="flat" cmpd="sng">
            <a:solidFill>
              <a:srgbClr val="000000"/>
            </a:solidFill>
            <a:prstDash val="solid"/>
            <a:round/>
            <a:headEnd type="none" w="med" len="med"/>
            <a:tailEnd type="none" w="med" len="med"/>
          </a:ln>
        </p:spPr>
      </p:pic>
      <p:pic>
        <p:nvPicPr>
          <p:cNvPr id="244" name="Shape 244"/>
          <p:cNvPicPr preferRelativeResize="0"/>
          <p:nvPr/>
        </p:nvPicPr>
        <p:blipFill>
          <a:blip r:embed="rId5">
            <a:alphaModFix/>
          </a:blip>
          <a:stretch>
            <a:fillRect/>
          </a:stretch>
        </p:blipFill>
        <p:spPr>
          <a:xfrm>
            <a:off x="612000" y="4186480"/>
            <a:ext cx="2498400" cy="2160000"/>
          </a:xfrm>
          <a:prstGeom prst="rect">
            <a:avLst/>
          </a:prstGeom>
          <a:noFill/>
          <a:ln w="9525" cap="flat" cmpd="sng">
            <a:solidFill>
              <a:srgbClr val="000000"/>
            </a:solidFill>
            <a:prstDash val="solid"/>
            <a:round/>
            <a:headEnd type="none" w="med" len="med"/>
            <a:tailEnd type="none" w="med" len="med"/>
          </a:ln>
        </p:spPr>
      </p:pic>
      <p:pic>
        <p:nvPicPr>
          <p:cNvPr id="245" name="Shape 245"/>
          <p:cNvPicPr preferRelativeResize="0"/>
          <p:nvPr/>
        </p:nvPicPr>
        <p:blipFill>
          <a:blip r:embed="rId6">
            <a:alphaModFix/>
          </a:blip>
          <a:stretch>
            <a:fillRect/>
          </a:stretch>
        </p:blipFill>
        <p:spPr>
          <a:xfrm>
            <a:off x="3322800" y="4191671"/>
            <a:ext cx="2498400" cy="2160000"/>
          </a:xfrm>
          <a:prstGeom prst="rect">
            <a:avLst/>
          </a:prstGeom>
          <a:noFill/>
          <a:ln w="9525" cap="flat" cmpd="sng">
            <a:solidFill>
              <a:srgbClr val="000000"/>
            </a:solidFill>
            <a:prstDash val="solid"/>
            <a:round/>
            <a:headEnd type="none" w="med" len="med"/>
            <a:tailEnd type="none" w="med" len="med"/>
          </a:ln>
        </p:spPr>
      </p:pic>
      <p:pic>
        <p:nvPicPr>
          <p:cNvPr id="246" name="Shape 246"/>
          <p:cNvPicPr preferRelativeResize="0"/>
          <p:nvPr/>
        </p:nvPicPr>
        <p:blipFill>
          <a:blip r:embed="rId7">
            <a:alphaModFix/>
          </a:blip>
          <a:stretch>
            <a:fillRect/>
          </a:stretch>
        </p:blipFill>
        <p:spPr>
          <a:xfrm>
            <a:off x="6033600" y="4196352"/>
            <a:ext cx="2498400" cy="2160000"/>
          </a:xfrm>
          <a:prstGeom prst="rect">
            <a:avLst/>
          </a:prstGeom>
          <a:noFill/>
          <a:ln w="9525" cap="flat" cmpd="sng">
            <a:solidFill>
              <a:srgbClr val="000000"/>
            </a:solidFill>
            <a:prstDash val="solid"/>
            <a:round/>
            <a:headEnd type="none" w="med" len="med"/>
            <a:tailEnd type="none" w="med" len="med"/>
          </a:ln>
        </p:spPr>
      </p:pic>
      <p:pic>
        <p:nvPicPr>
          <p:cNvPr id="247" name="Shape 247"/>
          <p:cNvPicPr preferRelativeResize="0"/>
          <p:nvPr/>
        </p:nvPicPr>
        <p:blipFill>
          <a:blip r:embed="rId8">
            <a:alphaModFix/>
          </a:blip>
          <a:stretch>
            <a:fillRect/>
          </a:stretch>
        </p:blipFill>
        <p:spPr>
          <a:xfrm>
            <a:off x="6019200" y="1782000"/>
            <a:ext cx="2498400" cy="2160000"/>
          </a:xfrm>
          <a:prstGeom prst="rect">
            <a:avLst/>
          </a:prstGeom>
          <a:noFill/>
          <a:ln w="9525" cap="flat" cmpd="sng">
            <a:solidFill>
              <a:srgbClr val="000000"/>
            </a:solidFill>
            <a:prstDash val="solid"/>
            <a:round/>
            <a:headEnd type="none" w="med" len="med"/>
            <a:tailEnd type="none" w="med" len="med"/>
          </a:ln>
        </p:spPr>
      </p:pic>
      <p:sp>
        <p:nvSpPr>
          <p:cNvPr id="3" name="フッター プレースホルダー 2">
            <a:extLst>
              <a:ext uri="{FF2B5EF4-FFF2-40B4-BE49-F238E27FC236}">
                <a16:creationId xmlns:a16="http://schemas.microsoft.com/office/drawing/2014/main" id="{26E6773F-4C80-5D43-AEBF-9CD1A65BE4C5}"/>
              </a:ext>
            </a:extLst>
          </p:cNvPr>
          <p:cNvSpPr>
            <a:spLocks noGrp="1"/>
          </p:cNvSpPr>
          <p:nvPr>
            <p:ph type="ftr" sz="quarter" idx="11"/>
          </p:nvPr>
        </p:nvSpPr>
        <p:spPr/>
        <p:txBody>
          <a:bodyPr/>
          <a:lstStyle/>
          <a:p>
            <a:r>
              <a:rPr lang="ja-JP" altLang="en-US"/>
              <a:t>チーム葛飾</a:t>
            </a:r>
          </a:p>
        </p:txBody>
      </p:sp>
      <p:sp>
        <p:nvSpPr>
          <p:cNvPr id="14" name="Shape 71">
            <a:extLst>
              <a:ext uri="{FF2B5EF4-FFF2-40B4-BE49-F238E27FC236}">
                <a16:creationId xmlns:a16="http://schemas.microsoft.com/office/drawing/2014/main" id="{CF2DFAFC-4831-FD44-9B60-AD3F57DE564F}"/>
              </a:ext>
            </a:extLst>
          </p:cNvPr>
          <p:cNvSpPr txBox="1">
            <a:spLocks noGrp="1"/>
          </p:cNvSpPr>
          <p:nvPr>
            <p:ph type="title"/>
          </p:nvPr>
        </p:nvSpPr>
        <p:spPr>
          <a:xfrm>
            <a:off x="457200" y="468824"/>
            <a:ext cx="8229600" cy="1143000"/>
          </a:xfrm>
          <a:prstGeom prst="rect">
            <a:avLst/>
          </a:prstGeom>
          <a:noFill/>
          <a:ln>
            <a:noFill/>
          </a:ln>
        </p:spPr>
        <p:txBody>
          <a:bodyPr spcFirstLastPara="1" wrap="square" lIns="91425" tIns="45700" rIns="91425" bIns="45700" anchor="ctr" anchorCtr="0">
            <a:noAutofit/>
          </a:bodyPr>
          <a:lstStyle/>
          <a:p>
            <a:pPr lvl="0">
              <a:lnSpc>
                <a:spcPct val="90000"/>
              </a:lnSpc>
              <a:spcBef>
                <a:spcPts val="0"/>
              </a:spcBef>
              <a:buClr>
                <a:schemeClr val="dk1"/>
              </a:buClr>
              <a:buSzPts val="4400"/>
            </a:pPr>
            <a:r>
              <a:rPr lang="ja-JP" altLang="en-US" dirty="0">
                <a:solidFill>
                  <a:schemeClr val="dk1"/>
                </a:solidFill>
                <a:latin typeface="+mj-ea"/>
                <a:ea typeface="+mj-ea"/>
                <a:cs typeface="Calibri"/>
                <a:sym typeface="Calibri"/>
              </a:rPr>
              <a:t>住宅型店舗</a:t>
            </a:r>
            <a:r>
              <a:rPr lang="ja-JP" altLang="en-US" dirty="0">
                <a:solidFill>
                  <a:schemeClr val="dk1"/>
                </a:solidFill>
                <a:latin typeface="+mj-ea"/>
                <a:cs typeface="Calibri"/>
                <a:sym typeface="Calibri"/>
              </a:rPr>
              <a:t>の顧客分布</a:t>
            </a:r>
            <a:endParaRPr dirty="0">
              <a:latin typeface="+mj-ea"/>
              <a:ea typeface="+mj-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a:xfrm>
            <a:off x="5122190" y="617685"/>
            <a:ext cx="3564610" cy="78312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5" name="フッター プレースホルダー 4"/>
          <p:cNvSpPr>
            <a:spLocks noGrp="1"/>
          </p:cNvSpPr>
          <p:nvPr>
            <p:ph type="ftr" sz="quarter" idx="11"/>
          </p:nvPr>
        </p:nvSpPr>
        <p:spPr/>
        <p:txBody>
          <a:bodyPr/>
          <a:lstStyle/>
          <a:p>
            <a:pPr rtl="0"/>
            <a:r>
              <a:rPr lang="ja-JP" altLang="en-US" noProof="0"/>
              <a:t>チーム葛飾</a:t>
            </a:r>
            <a:endParaRPr lang="ja-JP" altLang="en-US" noProof="0" dirty="0"/>
          </a:p>
        </p:txBody>
      </p:sp>
      <p:sp>
        <p:nvSpPr>
          <p:cNvPr id="6" name="スライド番号プレースホルダー 5"/>
          <p:cNvSpPr>
            <a:spLocks noGrp="1"/>
          </p:cNvSpPr>
          <p:nvPr>
            <p:ph type="sldNum" sz="quarter" idx="12"/>
          </p:nvPr>
        </p:nvSpPr>
        <p:spPr/>
        <p:txBody>
          <a:bodyPr/>
          <a:lstStyle/>
          <a:p>
            <a:pPr rtl="0"/>
            <a:fld id="{401CF334-2D5C-4859-84A6-CA7E6E43FAEB}" type="slidenum">
              <a:rPr lang="en-US" altLang="ja-JP" noProof="0" smtClean="0"/>
              <a:t>3</a:t>
            </a:fld>
            <a:endParaRPr lang="ja-JP" altLang="en-US" noProof="0" dirty="0"/>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0443" y="1447702"/>
            <a:ext cx="8025913" cy="4954267"/>
          </a:xfrm>
          <a:prstGeom prst="rect">
            <a:avLst/>
          </a:prstGeom>
        </p:spPr>
      </p:pic>
      <mc:AlternateContent xmlns:mc="http://schemas.openxmlformats.org/markup-compatibility/2006" xmlns:a14="http://schemas.microsoft.com/office/drawing/2010/main">
        <mc:Choice Requires="a14">
          <p:sp>
            <p:nvSpPr>
              <p:cNvPr id="7" name="コンテンツ プレースホルダー 2"/>
              <p:cNvSpPr>
                <a:spLocks noGrp="1"/>
              </p:cNvSpPr>
              <p:nvPr>
                <p:ph idx="1"/>
              </p:nvPr>
            </p:nvSpPr>
            <p:spPr>
              <a:xfrm>
                <a:off x="4737600" y="617685"/>
                <a:ext cx="4262400" cy="690501"/>
              </a:xfrm>
            </p:spPr>
            <p:txBody>
              <a:bodyPr>
                <a:noAutofit/>
              </a:bodyPr>
              <a:lstStyle/>
              <a:p>
                <a:pPr marL="0" indent="0">
                  <a:buNone/>
                </a:pPr>
                <a14:m>
                  <m:oMathPara xmlns:m="http://schemas.openxmlformats.org/officeDocument/2006/math">
                    <m:oMathParaPr>
                      <m:jc m:val="centerGroup"/>
                    </m:oMathParaPr>
                    <m:oMath xmlns:m="http://schemas.openxmlformats.org/officeDocument/2006/math">
                      <m:f>
                        <m:fPr>
                          <m:ctrlPr>
                            <a:rPr lang="en-US" altLang="ja-JP" sz="2000" i="1" smtClean="0">
                              <a:latin typeface="Cambria Math" panose="02040503050406030204" pitchFamily="18" charset="0"/>
                            </a:rPr>
                          </m:ctrlPr>
                        </m:fPr>
                        <m:num>
                          <m:r>
                            <a:rPr lang="ja-JP" altLang="en-US" sz="2000" i="1">
                              <a:latin typeface="Cambria Math" panose="02040503050406030204" pitchFamily="18" charset="0"/>
                            </a:rPr>
                            <m:t>一日の来店人数</m:t>
                          </m:r>
                        </m:num>
                        <m:den>
                          <m:r>
                            <a:rPr lang="ja-JP" altLang="en-US" sz="2000" i="1">
                              <a:latin typeface="Cambria Math" panose="02040503050406030204" pitchFamily="18" charset="0"/>
                            </a:rPr>
                            <m:t>一日の</m:t>
                          </m:r>
                          <m:r>
                            <a:rPr lang="ja-JP" altLang="en-US" sz="2000" i="1" smtClean="0">
                              <a:latin typeface="Cambria Math" panose="02040503050406030204" pitchFamily="18" charset="0"/>
                            </a:rPr>
                            <m:t>出勤スタッフ数</m:t>
                          </m:r>
                        </m:den>
                      </m:f>
                    </m:oMath>
                  </m:oMathPara>
                </a14:m>
                <a:endParaRPr lang="en-US" altLang="ja-JP" sz="2000" dirty="0"/>
              </a:p>
            </p:txBody>
          </p:sp>
        </mc:Choice>
        <mc:Fallback xmlns="">
          <p:sp>
            <p:nvSpPr>
              <p:cNvPr id="7" name="コンテンツ プレースホルダー 2"/>
              <p:cNvSpPr>
                <a:spLocks noGrp="1" noRot="1" noChangeAspect="1" noMove="1" noResize="1" noEditPoints="1" noAdjustHandles="1" noChangeArrowheads="1" noChangeShapeType="1" noTextEdit="1"/>
              </p:cNvSpPr>
              <p:nvPr>
                <p:ph idx="1"/>
              </p:nvPr>
            </p:nvSpPr>
            <p:spPr>
              <a:xfrm>
                <a:off x="4737600" y="617685"/>
                <a:ext cx="4262400" cy="690501"/>
              </a:xfrm>
              <a:blipFill>
                <a:blip r:embed="rId4"/>
                <a:stretch>
                  <a:fillRect b="-14545"/>
                </a:stretch>
              </a:blipFill>
            </p:spPr>
            <p:txBody>
              <a:bodyPr/>
              <a:lstStyle/>
              <a:p>
                <a:r>
                  <a:rPr lang="ja-JP" altLang="en-US">
                    <a:noFill/>
                  </a:rPr>
                  <a:t> </a:t>
                </a:r>
              </a:p>
            </p:txBody>
          </p:sp>
        </mc:Fallback>
      </mc:AlternateContent>
      <p:sp>
        <p:nvSpPr>
          <p:cNvPr id="13" name="Shape 71">
            <a:extLst>
              <a:ext uri="{FF2B5EF4-FFF2-40B4-BE49-F238E27FC236}">
                <a16:creationId xmlns:a16="http://schemas.microsoft.com/office/drawing/2014/main" id="{2E8E3A46-3DF2-5844-93DD-A558ABF418E0}"/>
              </a:ext>
            </a:extLst>
          </p:cNvPr>
          <p:cNvSpPr txBox="1">
            <a:spLocks noGrp="1"/>
          </p:cNvSpPr>
          <p:nvPr>
            <p:ph type="title"/>
          </p:nvPr>
        </p:nvSpPr>
        <p:spPr>
          <a:xfrm>
            <a:off x="457200" y="468824"/>
            <a:ext cx="8229600"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ja-JP" altLang="en-US" dirty="0">
                <a:solidFill>
                  <a:schemeClr val="dk1"/>
                </a:solidFill>
                <a:latin typeface="Calibri"/>
                <a:cs typeface="Calibri"/>
                <a:sym typeface="Calibri"/>
              </a:rPr>
              <a:t>スタッフ稼働率</a:t>
            </a:r>
            <a:endParaRPr sz="3600" dirty="0"/>
          </a:p>
        </p:txBody>
      </p:sp>
      <p:sp>
        <p:nvSpPr>
          <p:cNvPr id="9" name="星 5 8">
            <a:extLst>
              <a:ext uri="{FF2B5EF4-FFF2-40B4-BE49-F238E27FC236}">
                <a16:creationId xmlns:a16="http://schemas.microsoft.com/office/drawing/2014/main" id="{8F3CCD49-3441-1640-95B0-FE42949D7103}"/>
              </a:ext>
            </a:extLst>
          </p:cNvPr>
          <p:cNvSpPr/>
          <p:nvPr/>
        </p:nvSpPr>
        <p:spPr>
          <a:xfrm>
            <a:off x="1281973" y="1551043"/>
            <a:ext cx="188102" cy="200297"/>
          </a:xfrm>
          <a:prstGeom prst="star5">
            <a:avLst/>
          </a:prstGeom>
          <a:solidFill>
            <a:srgbClr val="FFFF00"/>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0" name="星 5 9">
            <a:extLst>
              <a:ext uri="{FF2B5EF4-FFF2-40B4-BE49-F238E27FC236}">
                <a16:creationId xmlns:a16="http://schemas.microsoft.com/office/drawing/2014/main" id="{70E29FA3-6FE5-9C4E-9328-973AEC6123F8}"/>
              </a:ext>
            </a:extLst>
          </p:cNvPr>
          <p:cNvSpPr/>
          <p:nvPr/>
        </p:nvSpPr>
        <p:spPr>
          <a:xfrm>
            <a:off x="7038004" y="4386440"/>
            <a:ext cx="188102" cy="200297"/>
          </a:xfrm>
          <a:prstGeom prst="star5">
            <a:avLst/>
          </a:prstGeom>
          <a:solidFill>
            <a:srgbClr val="FFFF00"/>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812873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5496"/>
            <a:ext cx="9144000" cy="5486401"/>
          </a:xfrm>
          <a:prstGeom prst="rect">
            <a:avLst/>
          </a:prstGeom>
        </p:spPr>
      </p:pic>
      <p:sp>
        <p:nvSpPr>
          <p:cNvPr id="253" name="Shape 253"/>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ja-JP">
                <a:solidFill>
                  <a:schemeClr val="dk2"/>
                </a:solidFill>
              </a:rPr>
              <a:t>30</a:t>
            </a:fld>
            <a:endParaRPr>
              <a:solidFill>
                <a:schemeClr val="dk2"/>
              </a:solidFill>
            </a:endParaRPr>
          </a:p>
        </p:txBody>
      </p:sp>
      <p:sp>
        <p:nvSpPr>
          <p:cNvPr id="3" name="フッター プレースホルダー 2">
            <a:extLst>
              <a:ext uri="{FF2B5EF4-FFF2-40B4-BE49-F238E27FC236}">
                <a16:creationId xmlns:a16="http://schemas.microsoft.com/office/drawing/2014/main" id="{9B1B93B8-BC68-4641-9C5E-B280E701C7C9}"/>
              </a:ext>
            </a:extLst>
          </p:cNvPr>
          <p:cNvSpPr>
            <a:spLocks noGrp="1"/>
          </p:cNvSpPr>
          <p:nvPr>
            <p:ph type="ftr" sz="quarter" idx="11"/>
          </p:nvPr>
        </p:nvSpPr>
        <p:spPr/>
        <p:txBody>
          <a:bodyPr/>
          <a:lstStyle/>
          <a:p>
            <a:r>
              <a:rPr lang="ja-JP" altLang="en-US">
                <a:latin typeface="+mn-ea"/>
                <a:ea typeface="+mn-ea"/>
              </a:rPr>
              <a:t>チーム葛飾</a:t>
            </a:r>
            <a:endParaRPr lang="en-US" dirty="0">
              <a:latin typeface="+mn-ea"/>
              <a:ea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ja-JP">
                <a:solidFill>
                  <a:schemeClr val="dk2"/>
                </a:solidFill>
              </a:rPr>
              <a:t>31</a:t>
            </a:fld>
            <a:endParaRPr>
              <a:solidFill>
                <a:schemeClr val="dk2"/>
              </a:solidFill>
            </a:endParaRPr>
          </a:p>
        </p:txBody>
      </p:sp>
      <p:sp>
        <p:nvSpPr>
          <p:cNvPr id="3" name="フッター プレースホルダー 2">
            <a:extLst>
              <a:ext uri="{FF2B5EF4-FFF2-40B4-BE49-F238E27FC236}">
                <a16:creationId xmlns:a16="http://schemas.microsoft.com/office/drawing/2014/main" id="{268E5B90-7529-4741-8FFB-862C94C06597}"/>
              </a:ext>
            </a:extLst>
          </p:cNvPr>
          <p:cNvSpPr>
            <a:spLocks noGrp="1"/>
          </p:cNvSpPr>
          <p:nvPr>
            <p:ph type="ftr" sz="quarter" idx="11"/>
          </p:nvPr>
        </p:nvSpPr>
        <p:spPr>
          <a:xfrm>
            <a:off x="2667000" y="6356352"/>
            <a:ext cx="3352800" cy="365125"/>
          </a:xfrm>
        </p:spPr>
        <p:txBody>
          <a:bodyPr/>
          <a:lstStyle/>
          <a:p>
            <a:r>
              <a:rPr lang="ja-JP" altLang="en-US" dirty="0">
                <a:latin typeface="+mn-ea"/>
                <a:ea typeface="+mn-ea"/>
              </a:rPr>
              <a:t>チーム葛飾</a:t>
            </a:r>
            <a:endParaRPr lang="en-US" dirty="0">
              <a:latin typeface="+mn-ea"/>
              <a:ea typeface="+mn-ea"/>
            </a:endParaRPr>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0663"/>
            <a:ext cx="9144000" cy="548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9" name="Shape 269"/>
              <p:cNvSpPr txBox="1">
                <a:spLocks noGrp="1"/>
              </p:cNvSpPr>
              <p:nvPr>
                <p:ph idx="1"/>
              </p:nvPr>
            </p:nvSpPr>
            <p:spPr>
              <a:prstGeom prst="rect">
                <a:avLst/>
              </a:prstGeom>
            </p:spPr>
            <p:txBody>
              <a:bodyPr spcFirstLastPara="1" wrap="square" lIns="91425" tIns="91425" rIns="91425" bIns="91425" anchor="t" anchorCtr="0">
                <a:noAutofit/>
              </a:bodyPr>
              <a:lstStyle/>
              <a:p>
                <a:pPr marL="508000" indent="-457200">
                  <a:spcBef>
                    <a:spcPts val="1000"/>
                  </a:spcBef>
                  <a:buSzPts val="2800"/>
                </a:pPr>
                <a:r>
                  <a:rPr lang="ja-JP" altLang="en-US" dirty="0"/>
                  <a:t>ピアソンの積率相関係数の有意性検定では</a:t>
                </a:r>
                <a:r>
                  <a:rPr lang="en-US" altLang="ja-JP" dirty="0"/>
                  <a:t>, </a:t>
                </a:r>
                <a:r>
                  <a:rPr lang="ja-JP" altLang="en-US" dirty="0"/>
                  <a:t>新規店である中野店以外が棄却される結果となった（有意水準 </a:t>
                </a:r>
                <a14:m>
                  <m:oMath xmlns:m="http://schemas.openxmlformats.org/officeDocument/2006/math">
                    <m:r>
                      <a:rPr lang="en-US" altLang="ja-JP" i="1">
                        <a:latin typeface="Cambria Math" panose="02040503050406030204" pitchFamily="18" charset="0"/>
                      </a:rPr>
                      <m:t>1</m:t>
                    </m:r>
                    <m:r>
                      <a:rPr lang="en-US" altLang="ja-JP" b="0" i="1" smtClean="0">
                        <a:latin typeface="Cambria Math" panose="02040503050406030204" pitchFamily="18" charset="0"/>
                      </a:rPr>
                      <m:t>%</m:t>
                    </m:r>
                  </m:oMath>
                </a14:m>
                <a:r>
                  <a:rPr lang="ja-JP" altLang="en-US" dirty="0"/>
                  <a:t>）</a:t>
                </a:r>
                <a:endParaRPr lang="en-US" altLang="ja-JP" dirty="0"/>
              </a:p>
              <a:p>
                <a:pPr marL="508000" indent="-457200">
                  <a:spcBef>
                    <a:spcPts val="1000"/>
                  </a:spcBef>
                  <a:buSzPts val="2800"/>
                </a:pPr>
                <a:endParaRPr lang="en-US" altLang="ja-JP" dirty="0"/>
              </a:p>
              <a:p>
                <a:pPr marL="50800" indent="0">
                  <a:spcBef>
                    <a:spcPts val="1000"/>
                  </a:spcBef>
                  <a:buSzPts val="2800"/>
                  <a:buNone/>
                </a:pPr>
                <a:endParaRPr lang="en-US" altLang="ja-JP" dirty="0"/>
              </a:p>
              <a:p>
                <a:pPr marL="50800" indent="0">
                  <a:spcBef>
                    <a:spcPts val="1000"/>
                  </a:spcBef>
                  <a:buSzPts val="2800"/>
                  <a:buNone/>
                </a:pPr>
                <a:endParaRPr lang="en-US" altLang="ja-JP" sz="1400" dirty="0"/>
              </a:p>
              <a:p>
                <a:pPr marL="508000" indent="-457200">
                  <a:spcBef>
                    <a:spcPts val="1000"/>
                  </a:spcBef>
                  <a:buSzPts val="2800"/>
                </a:pPr>
                <a:r>
                  <a:rPr lang="ja-JP" altLang="en-US" dirty="0"/>
                  <a:t>都市ファクターとの間に相関が無いとは言い切れない</a:t>
                </a:r>
              </a:p>
            </p:txBody>
          </p:sp>
        </mc:Choice>
        <mc:Fallback xmlns="">
          <p:sp>
            <p:nvSpPr>
              <p:cNvPr id="269" name="Shape 269"/>
              <p:cNvSpPr txBox="1">
                <a:spLocks noGrp="1" noRot="1" noChangeAspect="1" noMove="1" noResize="1" noEditPoints="1" noAdjustHandles="1" noChangeArrowheads="1" noChangeShapeType="1" noTextEdit="1"/>
              </p:cNvSpPr>
              <p:nvPr>
                <p:ph idx="1"/>
              </p:nvPr>
            </p:nvSpPr>
            <p:spPr>
              <a:prstGeom prst="rect">
                <a:avLst/>
              </a:prstGeom>
              <a:blipFill rotWithShape="0">
                <a:blip r:embed="rId3"/>
                <a:stretch>
                  <a:fillRect l="-593" r="-222"/>
                </a:stretch>
              </a:blipFill>
            </p:spPr>
            <p:txBody>
              <a:bodyPr/>
              <a:lstStyle/>
              <a:p>
                <a:r>
                  <a:rPr lang="ja-JP" altLang="en-US">
                    <a:noFill/>
                  </a:rPr>
                  <a:t> </a:t>
                </a:r>
              </a:p>
            </p:txBody>
          </p:sp>
        </mc:Fallback>
      </mc:AlternateContent>
      <p:sp>
        <p:nvSpPr>
          <p:cNvPr id="267" name="Shape 267"/>
          <p:cNvSpPr txBox="1">
            <a:spLocks noGrp="1"/>
          </p:cNvSpPr>
          <p:nvPr>
            <p:ph type="sldNum" sz="quarter" idx="12"/>
          </p:nvPr>
        </p:nvSpPr>
        <p:spPr>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fld id="{00000000-1234-1234-1234-123412341234}" type="slidenum">
              <a:rPr lang="en-US" altLang="ja-JP" sz="1200">
                <a:solidFill>
                  <a:srgbClr val="888888"/>
                </a:solidFill>
                <a:latin typeface="Calibri"/>
                <a:ea typeface="Calibri"/>
                <a:cs typeface="Calibri"/>
                <a:sym typeface="Calibri"/>
              </a:rPr>
              <a:t>32</a:t>
            </a:fld>
            <a:endParaRPr sz="1200">
              <a:solidFill>
                <a:srgbClr val="888888"/>
              </a:solidFill>
              <a:latin typeface="Calibri"/>
              <a:ea typeface="Calibri"/>
              <a:cs typeface="Calibri"/>
              <a:sym typeface="Calibri"/>
            </a:endParaRPr>
          </a:p>
        </p:txBody>
      </p:sp>
      <p:sp>
        <p:nvSpPr>
          <p:cNvPr id="3" name="フッター プレースホルダー 2">
            <a:extLst>
              <a:ext uri="{FF2B5EF4-FFF2-40B4-BE49-F238E27FC236}">
                <a16:creationId xmlns:a16="http://schemas.microsoft.com/office/drawing/2014/main" id="{03A753D3-F594-734F-8B3C-554920F42A0F}"/>
              </a:ext>
            </a:extLst>
          </p:cNvPr>
          <p:cNvSpPr>
            <a:spLocks noGrp="1"/>
          </p:cNvSpPr>
          <p:nvPr>
            <p:ph type="ftr" sz="quarter" idx="11"/>
          </p:nvPr>
        </p:nvSpPr>
        <p:spPr/>
        <p:txBody>
          <a:bodyPr/>
          <a:lstStyle/>
          <a:p>
            <a:r>
              <a:rPr lang="ja-JP" altLang="en-US"/>
              <a:t>チーム葛飾</a:t>
            </a:r>
          </a:p>
        </p:txBody>
      </p:sp>
      <p:sp>
        <p:nvSpPr>
          <p:cNvPr id="10" name="Shape 71">
            <a:extLst>
              <a:ext uri="{FF2B5EF4-FFF2-40B4-BE49-F238E27FC236}">
                <a16:creationId xmlns:a16="http://schemas.microsoft.com/office/drawing/2014/main" id="{0D598E05-B7A9-D647-8052-CB5ECCE25F0F}"/>
              </a:ext>
            </a:extLst>
          </p:cNvPr>
          <p:cNvSpPr txBox="1">
            <a:spLocks noGrp="1"/>
          </p:cNvSpPr>
          <p:nvPr>
            <p:ph type="title"/>
          </p:nvPr>
        </p:nvSpPr>
        <p:spPr>
          <a:xfrm>
            <a:off x="457200" y="468824"/>
            <a:ext cx="8229600"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ja-JP" altLang="en-US" b="0" i="0" u="none" strike="noStrike" cap="none" dirty="0">
                <a:solidFill>
                  <a:schemeClr val="dk1"/>
                </a:solidFill>
                <a:latin typeface="+mj-ea"/>
                <a:ea typeface="+mj-ea"/>
                <a:cs typeface="Calibri"/>
                <a:sym typeface="Calibri"/>
              </a:rPr>
              <a:t>相関性診断</a:t>
            </a:r>
            <a:endParaRPr sz="3600" dirty="0">
              <a:latin typeface="+mj-ea"/>
              <a:ea typeface="+mj-ea"/>
            </a:endParaRPr>
          </a:p>
        </p:txBody>
      </p:sp>
      <p:pic>
        <p:nvPicPr>
          <p:cNvPr id="4" name="図 3">
            <a:extLst>
              <a:ext uri="{FF2B5EF4-FFF2-40B4-BE49-F238E27FC236}">
                <a16:creationId xmlns:a16="http://schemas.microsoft.com/office/drawing/2014/main" id="{625F5547-B64F-3546-A4C6-1C06BF562309}"/>
              </a:ext>
            </a:extLst>
          </p:cNvPr>
          <p:cNvPicPr>
            <a:picLocks noChangeAspect="1"/>
          </p:cNvPicPr>
          <p:nvPr/>
        </p:nvPicPr>
        <p:blipFill>
          <a:blip r:embed="rId4"/>
          <a:stretch>
            <a:fillRect/>
          </a:stretch>
        </p:blipFill>
        <p:spPr>
          <a:xfrm>
            <a:off x="2488591" y="3406880"/>
            <a:ext cx="3701702" cy="114006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17603"/>
            <a:ext cx="8229600" cy="1143000"/>
          </a:xfrm>
        </p:spPr>
        <p:txBody>
          <a:bodyPr/>
          <a:lstStyle/>
          <a:p>
            <a:r>
              <a:rPr lang="ja-JP" altLang="en-US">
                <a:solidFill>
                  <a:schemeClr val="tx1"/>
                </a:solidFill>
              </a:rPr>
              <a:t>残差と都市ファクターの</a:t>
            </a:r>
            <a:r>
              <a:rPr lang="ja-JP" altLang="en-US" dirty="0">
                <a:solidFill>
                  <a:schemeClr val="tx1"/>
                </a:solidFill>
              </a:rPr>
              <a:t>相関</a:t>
            </a:r>
            <a:endParaRPr kumimoji="1" lang="ja-JP" altLang="en-US" dirty="0">
              <a:solidFill>
                <a:schemeClr val="tx1"/>
              </a:solidFill>
            </a:endParaRPr>
          </a:p>
        </p:txBody>
      </p:sp>
      <p:graphicFrame>
        <p:nvGraphicFramePr>
          <p:cNvPr id="6" name="コンテンツ プレースホルダー 5"/>
          <p:cNvGraphicFramePr>
            <a:graphicFrameLocks noGrp="1"/>
          </p:cNvGraphicFramePr>
          <p:nvPr>
            <p:ph idx="1"/>
            <p:extLst>
              <p:ext uri="{D42A27DB-BD31-4B8C-83A1-F6EECF244321}">
                <p14:modId xmlns:p14="http://schemas.microsoft.com/office/powerpoint/2010/main" val="2345990195"/>
              </p:ext>
            </p:extLst>
          </p:nvPr>
        </p:nvGraphicFramePr>
        <p:xfrm>
          <a:off x="457200" y="1025397"/>
          <a:ext cx="8229600" cy="5461000"/>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pPr algn="ctr"/>
                      <a:r>
                        <a:rPr kumimoji="1" lang="ja-JP" altLang="en-US" dirty="0"/>
                        <a:t>店舗名</a:t>
                      </a:r>
                    </a:p>
                  </a:txBody>
                  <a:tcPr/>
                </a:tc>
                <a:tc>
                  <a:txBody>
                    <a:bodyPr/>
                    <a:lstStyle/>
                    <a:p>
                      <a:pPr algn="ctr"/>
                      <a:r>
                        <a:rPr kumimoji="1" lang="ja-JP" altLang="en-US" dirty="0"/>
                        <a:t>都市ファクター</a:t>
                      </a:r>
                      <a:endParaRPr kumimoji="1" lang="en-US" altLang="ja-JP" dirty="0"/>
                    </a:p>
                    <a:p>
                      <a:pPr algn="ctr"/>
                      <a:r>
                        <a:rPr kumimoji="1" lang="ja-JP" altLang="en-US" dirty="0"/>
                        <a:t>との相関</a:t>
                      </a:r>
                    </a:p>
                  </a:txBody>
                  <a:tcPr/>
                </a:tc>
                <a:tc>
                  <a:txBody>
                    <a:bodyPr/>
                    <a:lstStyle/>
                    <a:p>
                      <a:pPr algn="ctr"/>
                      <a:r>
                        <a:rPr kumimoji="1" lang="ja-JP" altLang="en-US" b="1" i="0" dirty="0"/>
                        <a:t>帰無仮説</a:t>
                      </a:r>
                      <a:endParaRPr kumimoji="1" lang="en-US" altLang="ja-JP" b="1" i="0" dirty="0"/>
                    </a:p>
                    <a:p>
                      <a:pPr algn="ctr"/>
                      <a:r>
                        <a:rPr kumimoji="1" lang="ja-JP" altLang="en-US" b="1" i="0" dirty="0"/>
                        <a:t>（有意水準</a:t>
                      </a:r>
                      <a:r>
                        <a:rPr kumimoji="1" lang="en-US" altLang="ja-JP" b="1" i="0" dirty="0"/>
                        <a:t>1%</a:t>
                      </a:r>
                      <a:r>
                        <a:rPr kumimoji="1" lang="ja-JP" altLang="en-US" b="1" i="0" dirty="0"/>
                        <a:t>）</a:t>
                      </a:r>
                      <a:endParaRPr kumimoji="1" lang="en-US" altLang="ja-JP" b="1" i="0" dirty="0"/>
                    </a:p>
                  </a:txBody>
                  <a:tcPr/>
                </a:tc>
                <a:tc>
                  <a:txBody>
                    <a:bodyPr/>
                    <a:lstStyle/>
                    <a:p>
                      <a:pPr algn="ctr"/>
                      <a:r>
                        <a:rPr kumimoji="1" lang="ja-JP" altLang="en-US" b="1" i="0" dirty="0"/>
                        <a:t>タイプ</a:t>
                      </a:r>
                      <a:endParaRPr kumimoji="1" lang="en-US" altLang="ja-JP" b="1" i="0" dirty="0"/>
                    </a:p>
                  </a:txBody>
                  <a:tcPr/>
                </a:tc>
                <a:extLst>
                  <a:ext uri="{0D108BD9-81ED-4DB2-BD59-A6C34878D82A}">
                    <a16:rowId xmlns:a16="http://schemas.microsoft.com/office/drawing/2014/main" val="10000"/>
                  </a:ext>
                </a:extLst>
              </a:tr>
              <a:tr h="370840">
                <a:tc>
                  <a:txBody>
                    <a:bodyPr/>
                    <a:lstStyle/>
                    <a:p>
                      <a:r>
                        <a:rPr kumimoji="1" lang="ja-JP" altLang="en-US" dirty="0"/>
                        <a:t>二子玉川</a:t>
                      </a:r>
                    </a:p>
                  </a:txBody>
                  <a:tcPr/>
                </a:tc>
                <a:tc>
                  <a:txBody>
                    <a:bodyPr/>
                    <a:lstStyle/>
                    <a:p>
                      <a:r>
                        <a:rPr lang="en-US" altLang="ja-JP" dirty="0">
                          <a:solidFill>
                            <a:srgbClr val="C00000"/>
                          </a:solidFill>
                        </a:rPr>
                        <a:t>-0.357</a:t>
                      </a:r>
                      <a:endParaRPr lang="ja-JP" altLang="en-US" dirty="0">
                        <a:solidFill>
                          <a:srgbClr val="C00000"/>
                        </a:solidFill>
                      </a:endParaRPr>
                    </a:p>
                  </a:txBody>
                  <a:tcPr/>
                </a:tc>
                <a:tc>
                  <a:txBody>
                    <a:bodyPr/>
                    <a:lstStyle/>
                    <a:p>
                      <a:r>
                        <a:rPr lang="ja-JP" altLang="en-US" dirty="0">
                          <a:effectLst/>
                        </a:rPr>
                        <a:t>棄却</a:t>
                      </a:r>
                      <a:endParaRPr lang="ja-JP"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住宅地</a:t>
                      </a:r>
                    </a:p>
                  </a:txBody>
                  <a:tcPr/>
                </a:tc>
                <a:extLst>
                  <a:ext uri="{0D108BD9-81ED-4DB2-BD59-A6C34878D82A}">
                    <a16:rowId xmlns:a16="http://schemas.microsoft.com/office/drawing/2014/main" val="10001"/>
                  </a:ext>
                </a:extLst>
              </a:tr>
              <a:tr h="370840">
                <a:tc>
                  <a:txBody>
                    <a:bodyPr/>
                    <a:lstStyle/>
                    <a:p>
                      <a:r>
                        <a:rPr kumimoji="1" lang="ja-JP" altLang="en-US" dirty="0"/>
                        <a:t>目黒</a:t>
                      </a:r>
                    </a:p>
                  </a:txBody>
                  <a:tcPr/>
                </a:tc>
                <a:tc>
                  <a:txBody>
                    <a:bodyPr/>
                    <a:lstStyle/>
                    <a:p>
                      <a:r>
                        <a:rPr lang="en-US" altLang="ja-JP" dirty="0">
                          <a:solidFill>
                            <a:srgbClr val="C00000"/>
                          </a:solidFill>
                        </a:rPr>
                        <a:t>-0.283</a:t>
                      </a:r>
                      <a:endParaRPr lang="ja-JP" altLang="en-US" dirty="0">
                        <a:solidFill>
                          <a:srgbClr val="C00000"/>
                        </a:solidFill>
                      </a:endParaRPr>
                    </a:p>
                  </a:txBody>
                  <a:tcPr/>
                </a:tc>
                <a:tc>
                  <a:txBody>
                    <a:bodyPr/>
                    <a:lstStyle/>
                    <a:p>
                      <a:r>
                        <a:rPr lang="ja-JP" altLang="en-US" dirty="0">
                          <a:effectLst/>
                        </a:rPr>
                        <a:t>棄却</a:t>
                      </a:r>
                      <a:endParaRPr lang="ja-JP"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住宅地</a:t>
                      </a:r>
                    </a:p>
                  </a:txBody>
                  <a:tcPr/>
                </a:tc>
                <a:extLst>
                  <a:ext uri="{0D108BD9-81ED-4DB2-BD59-A6C34878D82A}">
                    <a16:rowId xmlns:a16="http://schemas.microsoft.com/office/drawing/2014/main" val="10003"/>
                  </a:ext>
                </a:extLst>
              </a:tr>
              <a:tr h="370840">
                <a:tc>
                  <a:txBody>
                    <a:bodyPr/>
                    <a:lstStyle/>
                    <a:p>
                      <a:r>
                        <a:rPr kumimoji="1" lang="ja-JP" altLang="en-US" dirty="0"/>
                        <a:t>駒沢店</a:t>
                      </a:r>
                    </a:p>
                  </a:txBody>
                  <a:tcPr/>
                </a:tc>
                <a:tc>
                  <a:txBody>
                    <a:bodyPr/>
                    <a:lstStyle/>
                    <a:p>
                      <a:r>
                        <a:rPr lang="en-US" altLang="ja-JP" dirty="0">
                          <a:solidFill>
                            <a:srgbClr val="C00000"/>
                          </a:solidFill>
                        </a:rPr>
                        <a:t>-0.253</a:t>
                      </a:r>
                      <a:endParaRPr lang="ja-JP" altLang="en-US" dirty="0">
                        <a:solidFill>
                          <a:srgbClr val="C00000"/>
                        </a:solidFill>
                      </a:endParaRPr>
                    </a:p>
                  </a:txBody>
                  <a:tcPr/>
                </a:tc>
                <a:tc>
                  <a:txBody>
                    <a:bodyPr/>
                    <a:lstStyle/>
                    <a:p>
                      <a:r>
                        <a:rPr lang="ja-JP" altLang="en-US" dirty="0">
                          <a:effectLst/>
                        </a:rPr>
                        <a:t>棄却</a:t>
                      </a:r>
                      <a:endParaRPr lang="ja-JP"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住宅地</a:t>
                      </a:r>
                    </a:p>
                  </a:txBody>
                  <a:tcPr/>
                </a:tc>
                <a:extLst>
                  <a:ext uri="{0D108BD9-81ED-4DB2-BD59-A6C34878D82A}">
                    <a16:rowId xmlns:a16="http://schemas.microsoft.com/office/drawing/2014/main" val="10005"/>
                  </a:ext>
                </a:extLst>
              </a:tr>
              <a:tr h="370840">
                <a:tc>
                  <a:txBody>
                    <a:bodyPr/>
                    <a:lstStyle/>
                    <a:p>
                      <a:r>
                        <a:rPr kumimoji="1" lang="ja-JP" altLang="en-US" dirty="0"/>
                        <a:t>みなとみらい</a:t>
                      </a:r>
                      <a:endParaRPr kumimoji="1" lang="en-US" altLang="ja-JP" dirty="0"/>
                    </a:p>
                  </a:txBody>
                  <a:tcPr/>
                </a:tc>
                <a:tc>
                  <a:txBody>
                    <a:bodyPr/>
                    <a:lstStyle/>
                    <a:p>
                      <a:r>
                        <a:rPr kumimoji="1" lang="en-US" altLang="ja-JP" dirty="0">
                          <a:solidFill>
                            <a:srgbClr val="C00000"/>
                          </a:solidFill>
                        </a:rPr>
                        <a:t>-0.244</a:t>
                      </a:r>
                    </a:p>
                  </a:txBody>
                  <a:tcPr/>
                </a:tc>
                <a:tc>
                  <a:txBody>
                    <a:bodyPr/>
                    <a:lstStyle/>
                    <a:p>
                      <a:r>
                        <a:rPr lang="ja-JP" altLang="en-US" dirty="0">
                          <a:effectLst/>
                        </a:rPr>
                        <a:t>棄却</a:t>
                      </a:r>
                      <a:endParaRPr lang="ja-JP" altLang="en-US" dirty="0"/>
                    </a:p>
                  </a:txBody>
                  <a:tcPr/>
                </a:tc>
                <a:tc>
                  <a:txBody>
                    <a:bodyPr/>
                    <a:lstStyle/>
                    <a:p>
                      <a:r>
                        <a:rPr lang="ja-JP" altLang="en-US" dirty="0"/>
                        <a:t>住宅地</a:t>
                      </a:r>
                    </a:p>
                  </a:txBody>
                  <a:tcPr/>
                </a:tc>
                <a:extLst>
                  <a:ext uri="{0D108BD9-81ED-4DB2-BD59-A6C34878D82A}">
                    <a16:rowId xmlns:a16="http://schemas.microsoft.com/office/drawing/2014/main" val="10006"/>
                  </a:ext>
                </a:extLst>
              </a:tr>
              <a:tr h="370840">
                <a:tc>
                  <a:txBody>
                    <a:bodyPr/>
                    <a:lstStyle/>
                    <a:p>
                      <a:r>
                        <a:rPr kumimoji="1" lang="ja-JP" altLang="en-US" dirty="0"/>
                        <a:t>上大岡</a:t>
                      </a:r>
                    </a:p>
                  </a:txBody>
                  <a:tcPr/>
                </a:tc>
                <a:tc>
                  <a:txBody>
                    <a:bodyPr/>
                    <a:lstStyle/>
                    <a:p>
                      <a:r>
                        <a:rPr lang="en-US" altLang="ja-JP" dirty="0">
                          <a:solidFill>
                            <a:srgbClr val="C00000"/>
                          </a:solidFill>
                        </a:rPr>
                        <a:t>-0.239</a:t>
                      </a:r>
                      <a:endParaRPr lang="ja-JP" altLang="en-US" dirty="0">
                        <a:solidFill>
                          <a:srgbClr val="C00000"/>
                        </a:solidFill>
                      </a:endParaRPr>
                    </a:p>
                  </a:txBody>
                  <a:tcPr/>
                </a:tc>
                <a:tc>
                  <a:txBody>
                    <a:bodyPr/>
                    <a:lstStyle/>
                    <a:p>
                      <a:r>
                        <a:rPr lang="ja-JP" altLang="en-US" dirty="0">
                          <a:effectLst/>
                        </a:rPr>
                        <a:t>棄却</a:t>
                      </a:r>
                      <a:endParaRPr lang="ja-JP"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住宅地</a:t>
                      </a:r>
                    </a:p>
                  </a:txBody>
                  <a:tcPr/>
                </a:tc>
                <a:extLst>
                  <a:ext uri="{0D108BD9-81ED-4DB2-BD59-A6C34878D82A}">
                    <a16:rowId xmlns:a16="http://schemas.microsoft.com/office/drawing/2014/main" val="10008"/>
                  </a:ext>
                </a:extLst>
              </a:tr>
              <a:tr h="370840">
                <a:tc>
                  <a:txBody>
                    <a:bodyPr/>
                    <a:lstStyle/>
                    <a:p>
                      <a:r>
                        <a:rPr kumimoji="1" lang="ja-JP" altLang="en-US" dirty="0"/>
                        <a:t>吉祥寺</a:t>
                      </a:r>
                    </a:p>
                  </a:txBody>
                  <a:tcPr/>
                </a:tc>
                <a:tc>
                  <a:txBody>
                    <a:bodyPr/>
                    <a:lstStyle/>
                    <a:p>
                      <a:r>
                        <a:rPr lang="en-US" altLang="ja-JP" dirty="0">
                          <a:solidFill>
                            <a:srgbClr val="C00000"/>
                          </a:solidFill>
                        </a:rPr>
                        <a:t>-0.232</a:t>
                      </a:r>
                      <a:endParaRPr lang="ja-JP" altLang="en-US" dirty="0">
                        <a:solidFill>
                          <a:srgbClr val="C00000"/>
                        </a:solidFill>
                      </a:endParaRPr>
                    </a:p>
                  </a:txBody>
                  <a:tcPr/>
                </a:tc>
                <a:tc>
                  <a:txBody>
                    <a:bodyPr/>
                    <a:lstStyle/>
                    <a:p>
                      <a:r>
                        <a:rPr lang="ja-JP" altLang="en-US" dirty="0">
                          <a:effectLst/>
                        </a:rPr>
                        <a:t>棄却</a:t>
                      </a:r>
                      <a:endParaRPr lang="ja-JP" altLang="en-US" dirty="0"/>
                    </a:p>
                  </a:txBody>
                  <a:tcPr/>
                </a:tc>
                <a:tc>
                  <a:txBody>
                    <a:bodyPr/>
                    <a:lstStyle/>
                    <a:p>
                      <a:r>
                        <a:rPr lang="ja-JP" altLang="en-US" dirty="0"/>
                        <a:t>住宅地</a:t>
                      </a:r>
                    </a:p>
                  </a:txBody>
                  <a:tcPr/>
                </a:tc>
                <a:extLst>
                  <a:ext uri="{0D108BD9-81ED-4DB2-BD59-A6C34878D82A}">
                    <a16:rowId xmlns:a16="http://schemas.microsoft.com/office/drawing/2014/main" val="10009"/>
                  </a:ext>
                </a:extLst>
              </a:tr>
              <a:tr h="370840">
                <a:tc>
                  <a:txBody>
                    <a:bodyPr/>
                    <a:lstStyle/>
                    <a:p>
                      <a:r>
                        <a:rPr kumimoji="1" lang="ja-JP" altLang="en-US" dirty="0"/>
                        <a:t>中野</a:t>
                      </a:r>
                    </a:p>
                  </a:txBody>
                  <a:tcPr/>
                </a:tc>
                <a:tc>
                  <a:txBody>
                    <a:bodyPr/>
                    <a:lstStyle/>
                    <a:p>
                      <a:r>
                        <a:rPr lang="en-US" altLang="ja-JP" dirty="0">
                          <a:solidFill>
                            <a:srgbClr val="C00000"/>
                          </a:solidFill>
                        </a:rPr>
                        <a:t>-0.046</a:t>
                      </a:r>
                      <a:endParaRPr lang="ja-JP" altLang="en-US" dirty="0">
                        <a:solidFill>
                          <a:srgbClr val="C00000"/>
                        </a:solidFill>
                      </a:endParaRPr>
                    </a:p>
                  </a:txBody>
                  <a:tcPr/>
                </a:tc>
                <a:tc>
                  <a:txBody>
                    <a:bodyPr/>
                    <a:lstStyle/>
                    <a:p>
                      <a:r>
                        <a:rPr lang="ja-JP" altLang="en-US" b="1" dirty="0">
                          <a:effectLst/>
                        </a:rPr>
                        <a:t>採択</a:t>
                      </a:r>
                      <a:endParaRPr lang="ja-JP" altLang="en-US" b="1" dirty="0"/>
                    </a:p>
                  </a:txBody>
                  <a:tcPr/>
                </a:tc>
                <a:tc>
                  <a:txBody>
                    <a:bodyPr/>
                    <a:lstStyle/>
                    <a:p>
                      <a:r>
                        <a:rPr lang="ja-JP" altLang="en-US" dirty="0"/>
                        <a:t>住宅地</a:t>
                      </a:r>
                    </a:p>
                  </a:txBody>
                  <a:tcPr/>
                </a:tc>
                <a:extLst>
                  <a:ext uri="{0D108BD9-81ED-4DB2-BD59-A6C34878D82A}">
                    <a16:rowId xmlns:a16="http://schemas.microsoft.com/office/drawing/2014/main" val="10010"/>
                  </a:ext>
                </a:extLst>
              </a:tr>
              <a:tr h="370840">
                <a:tc>
                  <a:txBody>
                    <a:bodyPr/>
                    <a:lstStyle/>
                    <a:p>
                      <a:r>
                        <a:rPr kumimoji="1" lang="ja-JP" altLang="en-US" dirty="0"/>
                        <a:t>横浜</a:t>
                      </a:r>
                    </a:p>
                  </a:txBody>
                  <a:tcPr/>
                </a:tc>
                <a:tc>
                  <a:txBody>
                    <a:bodyPr/>
                    <a:lstStyle/>
                    <a:p>
                      <a:r>
                        <a:rPr lang="en-US" altLang="ja-JP" dirty="0"/>
                        <a:t>0.128</a:t>
                      </a:r>
                      <a:endParaRPr lang="ja-JP" altLang="en-US" dirty="0"/>
                    </a:p>
                  </a:txBody>
                  <a:tcPr/>
                </a:tc>
                <a:tc>
                  <a:txBody>
                    <a:bodyPr/>
                    <a:lstStyle/>
                    <a:p>
                      <a:r>
                        <a:rPr lang="ja-JP" altLang="en-US" dirty="0">
                          <a:effectLst/>
                        </a:rPr>
                        <a:t>棄却</a:t>
                      </a:r>
                      <a:endParaRPr lang="ja-JP" altLang="en-US" dirty="0"/>
                    </a:p>
                  </a:txBody>
                  <a:tcPr/>
                </a:tc>
                <a:tc>
                  <a:txBody>
                    <a:bodyPr/>
                    <a:lstStyle/>
                    <a:p>
                      <a:r>
                        <a:rPr lang="ja-JP" altLang="en-US" dirty="0"/>
                        <a:t>都市</a:t>
                      </a:r>
                    </a:p>
                  </a:txBody>
                  <a:tcPr/>
                </a:tc>
                <a:extLst>
                  <a:ext uri="{0D108BD9-81ED-4DB2-BD59-A6C34878D82A}">
                    <a16:rowId xmlns:a16="http://schemas.microsoft.com/office/drawing/2014/main" val="10002"/>
                  </a:ext>
                </a:extLst>
              </a:tr>
              <a:tr h="370840">
                <a:tc>
                  <a:txBody>
                    <a:bodyPr/>
                    <a:lstStyle/>
                    <a:p>
                      <a:r>
                        <a:rPr kumimoji="1" lang="ja-JP" altLang="en-US" dirty="0"/>
                        <a:t>池袋</a:t>
                      </a:r>
                    </a:p>
                  </a:txBody>
                  <a:tcPr/>
                </a:tc>
                <a:tc>
                  <a:txBody>
                    <a:bodyPr/>
                    <a:lstStyle/>
                    <a:p>
                      <a:r>
                        <a:rPr lang="en-US" altLang="ja-JP" dirty="0">
                          <a:effectLst/>
                        </a:rPr>
                        <a:t>0.161</a:t>
                      </a:r>
                      <a:endParaRPr lang="ja-JP" altLang="en-US" dirty="0"/>
                    </a:p>
                  </a:txBody>
                  <a:tcPr/>
                </a:tc>
                <a:tc>
                  <a:txBody>
                    <a:bodyPr/>
                    <a:lstStyle/>
                    <a:p>
                      <a:r>
                        <a:rPr lang="ja-JP" altLang="en-US" dirty="0">
                          <a:effectLst/>
                        </a:rPr>
                        <a:t>棄却</a:t>
                      </a:r>
                      <a:endParaRPr lang="ja-JP" altLang="en-US" dirty="0"/>
                    </a:p>
                  </a:txBody>
                  <a:tcPr/>
                </a:tc>
                <a:tc>
                  <a:txBody>
                    <a:bodyPr/>
                    <a:lstStyle/>
                    <a:p>
                      <a:r>
                        <a:rPr lang="ja-JP" altLang="en-US" dirty="0"/>
                        <a:t>都市</a:t>
                      </a:r>
                    </a:p>
                  </a:txBody>
                  <a:tcPr/>
                </a:tc>
                <a:extLst>
                  <a:ext uri="{0D108BD9-81ED-4DB2-BD59-A6C34878D82A}">
                    <a16:rowId xmlns:a16="http://schemas.microsoft.com/office/drawing/2014/main" val="10011"/>
                  </a:ext>
                </a:extLst>
              </a:tr>
              <a:tr h="370840">
                <a:tc>
                  <a:txBody>
                    <a:bodyPr/>
                    <a:lstStyle/>
                    <a:p>
                      <a:r>
                        <a:rPr kumimoji="1" lang="ja-JP" altLang="en-US" dirty="0"/>
                        <a:t>銀座</a:t>
                      </a:r>
                    </a:p>
                  </a:txBody>
                  <a:tcPr/>
                </a:tc>
                <a:tc>
                  <a:txBody>
                    <a:bodyPr/>
                    <a:lstStyle/>
                    <a:p>
                      <a:r>
                        <a:rPr lang="en-US" altLang="ja-JP" dirty="0">
                          <a:effectLst/>
                        </a:rPr>
                        <a:t>0.176</a:t>
                      </a:r>
                      <a:endParaRPr lang="ja-JP" altLang="en-US" dirty="0"/>
                    </a:p>
                  </a:txBody>
                  <a:tcPr/>
                </a:tc>
                <a:tc>
                  <a:txBody>
                    <a:bodyPr/>
                    <a:lstStyle/>
                    <a:p>
                      <a:r>
                        <a:rPr lang="ja-JP" altLang="en-US" dirty="0">
                          <a:effectLst/>
                        </a:rPr>
                        <a:t>棄却</a:t>
                      </a:r>
                      <a:endParaRPr lang="ja-JP" altLang="en-US" dirty="0"/>
                    </a:p>
                  </a:txBody>
                  <a:tcPr/>
                </a:tc>
                <a:tc>
                  <a:txBody>
                    <a:bodyPr/>
                    <a:lstStyle/>
                    <a:p>
                      <a:r>
                        <a:rPr lang="ja-JP" altLang="en-US" dirty="0"/>
                        <a:t>都市</a:t>
                      </a:r>
                    </a:p>
                  </a:txBody>
                  <a:tcPr/>
                </a:tc>
                <a:extLst>
                  <a:ext uri="{0D108BD9-81ED-4DB2-BD59-A6C34878D82A}">
                    <a16:rowId xmlns:a16="http://schemas.microsoft.com/office/drawing/2014/main" val="10004"/>
                  </a:ext>
                </a:extLst>
              </a:tr>
              <a:tr h="370840">
                <a:tc>
                  <a:txBody>
                    <a:bodyPr/>
                    <a:lstStyle/>
                    <a:p>
                      <a:r>
                        <a:rPr kumimoji="1" lang="ja-JP" altLang="en-US" dirty="0"/>
                        <a:t>表参道</a:t>
                      </a:r>
                    </a:p>
                  </a:txBody>
                  <a:tcPr/>
                </a:tc>
                <a:tc>
                  <a:txBody>
                    <a:bodyPr/>
                    <a:lstStyle/>
                    <a:p>
                      <a:r>
                        <a:rPr lang="en-US" altLang="ja-JP" dirty="0"/>
                        <a:t>0.221</a:t>
                      </a:r>
                      <a:endParaRPr lang="ja-JP" altLang="en-US" dirty="0"/>
                    </a:p>
                  </a:txBody>
                  <a:tcPr/>
                </a:tc>
                <a:tc>
                  <a:txBody>
                    <a:bodyPr/>
                    <a:lstStyle/>
                    <a:p>
                      <a:r>
                        <a:rPr lang="ja-JP" altLang="en-US" dirty="0">
                          <a:effectLst/>
                        </a:rPr>
                        <a:t>棄却</a:t>
                      </a:r>
                      <a:endParaRPr lang="ja-JP" altLang="en-US" dirty="0"/>
                    </a:p>
                  </a:txBody>
                  <a:tcPr/>
                </a:tc>
                <a:tc>
                  <a:txBody>
                    <a:bodyPr/>
                    <a:lstStyle/>
                    <a:p>
                      <a:r>
                        <a:rPr lang="ja-JP" altLang="en-US" dirty="0"/>
                        <a:t>都市</a:t>
                      </a:r>
                    </a:p>
                  </a:txBody>
                  <a:tcPr/>
                </a:tc>
                <a:extLst>
                  <a:ext uri="{0D108BD9-81ED-4DB2-BD59-A6C34878D82A}">
                    <a16:rowId xmlns:a16="http://schemas.microsoft.com/office/drawing/2014/main" val="10012"/>
                  </a:ext>
                </a:extLst>
              </a:tr>
              <a:tr h="370840">
                <a:tc>
                  <a:txBody>
                    <a:bodyPr/>
                    <a:lstStyle/>
                    <a:p>
                      <a:r>
                        <a:rPr kumimoji="1" lang="ja-JP" altLang="en-US" dirty="0"/>
                        <a:t>新宿</a:t>
                      </a:r>
                    </a:p>
                  </a:txBody>
                  <a:tcPr/>
                </a:tc>
                <a:tc>
                  <a:txBody>
                    <a:bodyPr/>
                    <a:lstStyle/>
                    <a:p>
                      <a:r>
                        <a:rPr lang="en-US" altLang="ja-JP" dirty="0"/>
                        <a:t>0.257</a:t>
                      </a:r>
                      <a:endParaRPr lang="ja-JP" altLang="en-US" dirty="0"/>
                    </a:p>
                  </a:txBody>
                  <a:tcPr/>
                </a:tc>
                <a:tc>
                  <a:txBody>
                    <a:bodyPr/>
                    <a:lstStyle/>
                    <a:p>
                      <a:r>
                        <a:rPr lang="ja-JP" altLang="en-US" dirty="0">
                          <a:effectLst/>
                        </a:rPr>
                        <a:t>棄却</a:t>
                      </a:r>
                      <a:endParaRPr lang="ja-JP" altLang="en-US" dirty="0"/>
                    </a:p>
                  </a:txBody>
                  <a:tcPr/>
                </a:tc>
                <a:tc>
                  <a:txBody>
                    <a:bodyPr/>
                    <a:lstStyle/>
                    <a:p>
                      <a:r>
                        <a:rPr lang="ja-JP" altLang="en-US" dirty="0"/>
                        <a:t>都市</a:t>
                      </a:r>
                    </a:p>
                  </a:txBody>
                  <a:tcPr/>
                </a:tc>
                <a:extLst>
                  <a:ext uri="{0D108BD9-81ED-4DB2-BD59-A6C34878D82A}">
                    <a16:rowId xmlns:a16="http://schemas.microsoft.com/office/drawing/2014/main" val="10007"/>
                  </a:ext>
                </a:extLst>
              </a:tr>
              <a:tr h="370840">
                <a:tc>
                  <a:txBody>
                    <a:bodyPr/>
                    <a:lstStyle/>
                    <a:p>
                      <a:r>
                        <a:rPr kumimoji="1" lang="ja-JP" altLang="en-US" dirty="0"/>
                        <a:t>全体</a:t>
                      </a:r>
                    </a:p>
                  </a:txBody>
                  <a:tcPr/>
                </a:tc>
                <a:tc>
                  <a:txBody>
                    <a:bodyPr/>
                    <a:lstStyle/>
                    <a:p>
                      <a:r>
                        <a:rPr lang="en-US" altLang="ja-JP" dirty="0">
                          <a:effectLst/>
                        </a:rPr>
                        <a:t>0.048</a:t>
                      </a:r>
                      <a:endParaRPr lang="ja-JP" altLang="en-US" dirty="0"/>
                    </a:p>
                  </a:txBody>
                  <a:tcPr/>
                </a:tc>
                <a:tc>
                  <a:txBody>
                    <a:bodyPr/>
                    <a:lstStyle/>
                    <a:p>
                      <a:r>
                        <a:rPr lang="ja-JP" altLang="en-US" b="1" dirty="0">
                          <a:effectLst/>
                        </a:rPr>
                        <a:t>採択</a:t>
                      </a:r>
                      <a:endParaRPr lang="ja-JP" altLang="en-US" b="1" dirty="0"/>
                    </a:p>
                  </a:txBody>
                  <a:tcPr/>
                </a:tc>
                <a:tc>
                  <a:txBody>
                    <a:bodyPr/>
                    <a:lstStyle/>
                    <a:p>
                      <a:pPr algn="ctr"/>
                      <a:endParaRPr lang="ja-JP" altLang="en-US" dirty="0"/>
                    </a:p>
                  </a:txBody>
                  <a:tcPr/>
                </a:tc>
                <a:extLst>
                  <a:ext uri="{0D108BD9-81ED-4DB2-BD59-A6C34878D82A}">
                    <a16:rowId xmlns:a16="http://schemas.microsoft.com/office/drawing/2014/main" val="10013"/>
                  </a:ext>
                </a:extLst>
              </a:tr>
            </a:tbl>
          </a:graphicData>
        </a:graphic>
      </p:graphicFrame>
      <p:sp>
        <p:nvSpPr>
          <p:cNvPr id="4" name="フッター プレースホルダー 3"/>
          <p:cNvSpPr>
            <a:spLocks noGrp="1"/>
          </p:cNvSpPr>
          <p:nvPr>
            <p:ph type="ftr" sz="quarter" idx="11"/>
          </p:nvPr>
        </p:nvSpPr>
        <p:spPr/>
        <p:txBody>
          <a:bodyPr/>
          <a:lstStyle/>
          <a:p>
            <a:r>
              <a:rPr lang="ja-JP" altLang="en-US" dirty="0"/>
              <a:t>チーム葛飾</a:t>
            </a:r>
          </a:p>
        </p:txBody>
      </p:sp>
      <p:sp>
        <p:nvSpPr>
          <p:cNvPr id="5" name="スライド番号プレースホルダー 4"/>
          <p:cNvSpPr>
            <a:spLocks noGrp="1"/>
          </p:cNvSpPr>
          <p:nvPr>
            <p:ph type="sldNum" sz="quarter" idx="12"/>
          </p:nvPr>
        </p:nvSpPr>
        <p:spPr/>
        <p:txBody>
          <a:bodyPr/>
          <a:lstStyle/>
          <a:p>
            <a:fld id="{00000000-1234-1234-1234-123412341234}" type="slidenum">
              <a:rPr lang="en-US" altLang="ja-JP" smtClean="0"/>
              <a:pPr/>
              <a:t>33</a:t>
            </a:fld>
            <a:endParaRPr lang="ja-JP" altLang="en-US"/>
          </a:p>
        </p:txBody>
      </p:sp>
    </p:spTree>
    <p:extLst>
      <p:ext uri="{BB962C8B-B14F-4D97-AF65-F5344CB8AC3E}">
        <p14:creationId xmlns:p14="http://schemas.microsoft.com/office/powerpoint/2010/main" val="3826691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idx="1"/>
          </p:nvPr>
        </p:nvSpPr>
        <p:spPr>
          <a:xfrm>
            <a:off x="457200" y="1410789"/>
            <a:ext cx="8229600" cy="4732245"/>
          </a:xfrm>
          <a:prstGeom prst="rect">
            <a:avLst/>
          </a:prstGeom>
        </p:spPr>
        <p:txBody>
          <a:bodyPr spcFirstLastPara="1" wrap="square" lIns="91425" tIns="91425" rIns="91425" bIns="91425" anchor="t" anchorCtr="0">
            <a:noAutofit/>
          </a:bodyPr>
          <a:lstStyle/>
          <a:p>
            <a:pPr>
              <a:spcBef>
                <a:spcPts val="1000"/>
              </a:spcBef>
              <a:spcAft>
                <a:spcPts val="1600"/>
              </a:spcAft>
            </a:pPr>
            <a:r>
              <a:rPr lang="ja-JP" altLang="en-US" sz="2000" dirty="0"/>
              <a:t>都市型</a:t>
            </a:r>
            <a:r>
              <a:rPr lang="en-US" altLang="ja-JP" sz="2000" dirty="0"/>
              <a:t>,</a:t>
            </a:r>
            <a:r>
              <a:rPr lang="ja-JP" altLang="en-US" sz="2000" dirty="0"/>
              <a:t> 住宅地型で都市ファクターに対して逆の相関を持つため</a:t>
            </a:r>
            <a:r>
              <a:rPr lang="en-US" altLang="ja-JP" sz="2000" dirty="0"/>
              <a:t>, </a:t>
            </a:r>
            <a:r>
              <a:rPr lang="ja-JP" altLang="en-US" sz="2000" dirty="0"/>
              <a:t>店舗固有のリスクはタイプの異なる店舗の新規出店により</a:t>
            </a:r>
            <a:r>
              <a:rPr lang="en-US" altLang="ja-JP" sz="2000" dirty="0"/>
              <a:t>, </a:t>
            </a:r>
            <a:r>
              <a:rPr lang="ja-JP" altLang="en-US" sz="2000" dirty="0"/>
              <a:t>低く抑えることが出来る（リスク分散可能）</a:t>
            </a:r>
            <a:endParaRPr lang="en-US" altLang="ja-JP" sz="2000" dirty="0"/>
          </a:p>
          <a:p>
            <a:pPr>
              <a:spcBef>
                <a:spcPts val="1000"/>
              </a:spcBef>
              <a:spcAft>
                <a:spcPts val="1600"/>
              </a:spcAft>
            </a:pPr>
            <a:r>
              <a:rPr lang="ja-JP" altLang="en-US" sz="2000" dirty="0"/>
              <a:t>地域の特性の違いによる来店客数の変動要因が示唆された</a:t>
            </a:r>
            <a:endParaRPr lang="en-US" altLang="ja-JP" sz="2000" dirty="0"/>
          </a:p>
          <a:p>
            <a:pPr marL="0" indent="0">
              <a:spcBef>
                <a:spcPts val="1000"/>
              </a:spcBef>
              <a:spcAft>
                <a:spcPts val="1600"/>
              </a:spcAft>
              <a:buNone/>
            </a:pPr>
            <a:endParaRPr lang="en-US" altLang="ja-JP" dirty="0"/>
          </a:p>
          <a:p>
            <a:pPr>
              <a:spcBef>
                <a:spcPts val="1000"/>
              </a:spcBef>
              <a:spcAft>
                <a:spcPts val="1600"/>
              </a:spcAft>
              <a:buFont typeface="Wingdings" panose="05000000000000000000" pitchFamily="2" charset="2"/>
              <a:buChar char="ü"/>
            </a:pPr>
            <a:r>
              <a:rPr lang="ja-JP" altLang="en-US" dirty="0"/>
              <a:t>提案</a:t>
            </a:r>
            <a:endParaRPr lang="en-US" altLang="ja-JP" dirty="0"/>
          </a:p>
        </p:txBody>
      </p:sp>
      <p:sp>
        <p:nvSpPr>
          <p:cNvPr id="277" name="Shape 277"/>
          <p:cNvSpPr txBox="1">
            <a:spLocks noGrp="1"/>
          </p:cNvSpPr>
          <p:nvPr>
            <p:ph type="sldNum" sz="quarter" idx="12"/>
          </p:nvPr>
        </p:nvSpPr>
        <p:spPr>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fld id="{00000000-1234-1234-1234-123412341234}" type="slidenum">
              <a:rPr lang="en-US" altLang="ja-JP"/>
              <a:t>34</a:t>
            </a:fld>
            <a:endParaRPr/>
          </a:p>
        </p:txBody>
      </p:sp>
      <p:sp>
        <p:nvSpPr>
          <p:cNvPr id="3" name="フッター プレースホルダー 2">
            <a:extLst>
              <a:ext uri="{FF2B5EF4-FFF2-40B4-BE49-F238E27FC236}">
                <a16:creationId xmlns:a16="http://schemas.microsoft.com/office/drawing/2014/main" id="{8AB9195E-5BAB-8740-AF69-5975AC84EEE7}"/>
              </a:ext>
            </a:extLst>
          </p:cNvPr>
          <p:cNvSpPr>
            <a:spLocks noGrp="1"/>
          </p:cNvSpPr>
          <p:nvPr>
            <p:ph type="ftr" sz="quarter" idx="11"/>
          </p:nvPr>
        </p:nvSpPr>
        <p:spPr/>
        <p:txBody>
          <a:bodyPr/>
          <a:lstStyle/>
          <a:p>
            <a:r>
              <a:rPr lang="ja-JP" altLang="en-US" dirty="0"/>
              <a:t>チーム葛飾</a:t>
            </a:r>
          </a:p>
        </p:txBody>
      </p:sp>
      <p:sp>
        <p:nvSpPr>
          <p:cNvPr id="9" name="Shape 71">
            <a:extLst>
              <a:ext uri="{FF2B5EF4-FFF2-40B4-BE49-F238E27FC236}">
                <a16:creationId xmlns:a16="http://schemas.microsoft.com/office/drawing/2014/main" id="{5EBB4889-370C-8047-9F70-A1BE86BFEC4D}"/>
              </a:ext>
            </a:extLst>
          </p:cNvPr>
          <p:cNvSpPr txBox="1">
            <a:spLocks noGrp="1"/>
          </p:cNvSpPr>
          <p:nvPr>
            <p:ph type="title"/>
          </p:nvPr>
        </p:nvSpPr>
        <p:spPr>
          <a:xfrm>
            <a:off x="457200" y="468824"/>
            <a:ext cx="8229600"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ja-JP" altLang="en-US" dirty="0">
                <a:solidFill>
                  <a:schemeClr val="dk1"/>
                </a:solidFill>
                <a:latin typeface="+mj-ea"/>
                <a:ea typeface="+mj-ea"/>
                <a:cs typeface="Calibri"/>
                <a:sym typeface="Calibri"/>
              </a:rPr>
              <a:t>考察と提案</a:t>
            </a:r>
            <a:endParaRPr sz="3600" dirty="0">
              <a:latin typeface="+mj-ea"/>
              <a:ea typeface="+mj-ea"/>
            </a:endParaRPr>
          </a:p>
        </p:txBody>
      </p:sp>
      <p:sp>
        <p:nvSpPr>
          <p:cNvPr id="5" name="吹き出し: 角を丸めた四角形 4">
            <a:extLst>
              <a:ext uri="{FF2B5EF4-FFF2-40B4-BE49-F238E27FC236}">
                <a16:creationId xmlns:a16="http://schemas.microsoft.com/office/drawing/2014/main" id="{B160AEC3-44B6-41C3-9BBB-64E4563EB839}"/>
              </a:ext>
            </a:extLst>
          </p:cNvPr>
          <p:cNvSpPr/>
          <p:nvPr/>
        </p:nvSpPr>
        <p:spPr>
          <a:xfrm>
            <a:off x="2347381" y="3400844"/>
            <a:ext cx="6140127" cy="2848849"/>
          </a:xfrm>
          <a:prstGeom prst="wedgeRoundRectCallout">
            <a:avLst>
              <a:gd name="adj1" fmla="val -58443"/>
              <a:gd name="adj2" fmla="val -13111"/>
              <a:gd name="adj3" fmla="val 16667"/>
            </a:avLst>
          </a:prstGeom>
          <a:solidFill>
            <a:srgbClr val="92D050"/>
          </a:solidFill>
        </p:spPr>
        <p:style>
          <a:lnRef idx="1">
            <a:schemeClr val="accent3"/>
          </a:lnRef>
          <a:fillRef idx="2">
            <a:schemeClr val="accent3"/>
          </a:fillRef>
          <a:effectRef idx="1">
            <a:schemeClr val="accent3"/>
          </a:effectRef>
          <a:fontRef idx="minor">
            <a:schemeClr val="dk1"/>
          </a:fontRef>
        </p:style>
        <p:txBody>
          <a:bodyPr rtlCol="0" anchor="ctr"/>
          <a:lstStyle/>
          <a:p>
            <a:pPr marL="285750" indent="-285750">
              <a:buFont typeface="Arial" panose="020B0604020202020204" pitchFamily="34" charset="0"/>
              <a:buChar char="•"/>
            </a:pPr>
            <a:r>
              <a:rPr kumimoji="1" lang="ja-JP" altLang="en-US" sz="1800" dirty="0"/>
              <a:t>店舗それぞれをマネジメントするのではなく</a:t>
            </a:r>
            <a:r>
              <a:rPr kumimoji="1" lang="en-US" altLang="ja-JP" sz="1800" dirty="0"/>
              <a:t>, </a:t>
            </a:r>
            <a:r>
              <a:rPr kumimoji="1" lang="ja-JP" altLang="en-US" sz="1800" dirty="0"/>
              <a:t>遠くない数店舗を組にして管理する</a:t>
            </a:r>
            <a:endParaRPr kumimoji="1" lang="en-US" altLang="ja-JP" sz="1800" dirty="0"/>
          </a:p>
          <a:p>
            <a:pPr marL="285750" indent="-285750">
              <a:buFont typeface="Arial" panose="020B0604020202020204" pitchFamily="34" charset="0"/>
              <a:buChar char="•"/>
            </a:pPr>
            <a:endParaRPr kumimoji="1" lang="en-US" altLang="ja-JP" sz="1800" dirty="0"/>
          </a:p>
          <a:p>
            <a:pPr marL="285750" indent="-285750">
              <a:buFont typeface="Arial" panose="020B0604020202020204" pitchFamily="34" charset="0"/>
              <a:buChar char="•"/>
            </a:pPr>
            <a:r>
              <a:rPr kumimoji="1" lang="ja-JP" altLang="en-US" sz="1800" dirty="0"/>
              <a:t>エリアマネージャーを配置して統括管理</a:t>
            </a:r>
            <a:endParaRPr kumimoji="1" lang="en-US" altLang="ja-JP" sz="1800" dirty="0"/>
          </a:p>
          <a:p>
            <a:endParaRPr kumimoji="1" lang="en-US" altLang="ja-JP" sz="1800" dirty="0"/>
          </a:p>
          <a:p>
            <a:pPr marL="285750" indent="-285750">
              <a:buFont typeface="Arial" panose="020B0604020202020204" pitchFamily="34" charset="0"/>
              <a:buChar char="•"/>
            </a:pPr>
            <a:r>
              <a:rPr kumimoji="1" lang="ja-JP" altLang="en-US" sz="1800" dirty="0"/>
              <a:t>街の特性が異なる店舗を組にすれば</a:t>
            </a:r>
            <a:r>
              <a:rPr kumimoji="1" lang="en-US" altLang="ja-JP" sz="1800" dirty="0"/>
              <a:t>, </a:t>
            </a:r>
            <a:r>
              <a:rPr kumimoji="1" lang="ja-JP" altLang="en-US" sz="1800" dirty="0"/>
              <a:t>特性に由来する変動を抑えられる</a:t>
            </a:r>
            <a:endParaRPr kumimoji="1" lang="en-US" altLang="ja-JP" sz="1800" dirty="0"/>
          </a:p>
          <a:p>
            <a:endParaRPr kumimoji="1" lang="en-US" altLang="ja-JP" sz="1800" dirty="0">
              <a:solidFill>
                <a:schemeClr val="accent2">
                  <a:lumMod val="60000"/>
                  <a:lumOff val="40000"/>
                </a:schemeClr>
              </a:solidFill>
            </a:endParaRPr>
          </a:p>
          <a:p>
            <a:pPr marL="285750" indent="-285750">
              <a:buFont typeface="Arial" panose="020B0604020202020204" pitchFamily="34" charset="0"/>
              <a:buChar char="•"/>
            </a:pPr>
            <a:r>
              <a:rPr kumimoji="1" lang="ja-JP" altLang="en-US" sz="1800" dirty="0"/>
              <a:t>予約など信頼の高い情報を使いながら</a:t>
            </a:r>
            <a:r>
              <a:rPr kumimoji="1" lang="en-US" altLang="ja-JP" sz="1800" dirty="0"/>
              <a:t>, </a:t>
            </a:r>
            <a:r>
              <a:rPr kumimoji="1" lang="ja-JP" altLang="en-US" sz="1800" dirty="0"/>
              <a:t>組の中でヘルプを出し合うことでスタッフの数を調整できる</a:t>
            </a:r>
            <a:endParaRPr kumimoji="1" lang="en-US" altLang="ja-JP" sz="1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Shape 284"/>
          <p:cNvSpPr txBox="1">
            <a:spLocks noGrp="1"/>
          </p:cNvSpPr>
          <p:nvPr>
            <p:ph idx="1"/>
          </p:nvPr>
        </p:nvSpPr>
        <p:spPr>
          <a:prstGeom prst="rect">
            <a:avLst/>
          </a:prstGeom>
        </p:spPr>
        <p:txBody>
          <a:bodyPr spcFirstLastPara="1" wrap="square" lIns="91425" tIns="91425" rIns="91425" bIns="91425" anchor="t" anchorCtr="0">
            <a:noAutofit/>
          </a:bodyPr>
          <a:lstStyle/>
          <a:p>
            <a:pPr marL="533400" indent="-457200">
              <a:spcBef>
                <a:spcPts val="1000"/>
              </a:spcBef>
              <a:buSzPts val="2400"/>
            </a:pPr>
            <a:r>
              <a:rPr lang="ja-JP" sz="2400" dirty="0"/>
              <a:t>定性的な議論により都市型, </a:t>
            </a:r>
            <a:r>
              <a:rPr lang="ja-JP" altLang="en-US" sz="2400" dirty="0"/>
              <a:t>住宅地</a:t>
            </a:r>
            <a:r>
              <a:rPr lang="ja-JP" sz="2400" dirty="0"/>
              <a:t>型の店舗を</a:t>
            </a:r>
            <a:r>
              <a:rPr lang="ja-JP" altLang="en-US" sz="2400" dirty="0"/>
              <a:t>決定した</a:t>
            </a:r>
            <a:r>
              <a:rPr lang="en-US" altLang="ja-JP" sz="2400" dirty="0"/>
              <a:t>. </a:t>
            </a:r>
            <a:r>
              <a:rPr lang="ja-JP" altLang="en-US" sz="2400" dirty="0"/>
              <a:t>ルールベースで</a:t>
            </a:r>
            <a:r>
              <a:rPr lang="ja-JP" sz="2400" dirty="0"/>
              <a:t>定め</a:t>
            </a:r>
            <a:r>
              <a:rPr lang="ja-JP" altLang="en-US" sz="2400" dirty="0"/>
              <a:t>たい</a:t>
            </a:r>
            <a:endParaRPr lang="en-US" altLang="ja-JP" sz="2400" dirty="0"/>
          </a:p>
          <a:p>
            <a:pPr marL="533400" indent="-457200">
              <a:spcBef>
                <a:spcPts val="1000"/>
              </a:spcBef>
              <a:buSzPts val="2400"/>
            </a:pPr>
            <a:r>
              <a:rPr lang="ja-JP" altLang="en-US" sz="2400" dirty="0"/>
              <a:t>日次累計降水量を来店人数予測に用いたが</a:t>
            </a:r>
            <a:r>
              <a:rPr lang="en-US" altLang="ja-JP" sz="2400" dirty="0"/>
              <a:t>, </a:t>
            </a:r>
            <a:r>
              <a:rPr lang="ja-JP" altLang="en-US" sz="2400" dirty="0"/>
              <a:t>日時レベルの累計降水量を用いるべきである</a:t>
            </a:r>
            <a:endParaRPr sz="2400" dirty="0"/>
          </a:p>
          <a:p>
            <a:pPr marL="533400" indent="-457200">
              <a:spcBef>
                <a:spcPts val="1600"/>
              </a:spcBef>
              <a:buSzPts val="2400"/>
            </a:pPr>
            <a:r>
              <a:rPr lang="ja-JP" sz="2400" dirty="0"/>
              <a:t>都市ファクターの存在が</a:t>
            </a:r>
            <a:r>
              <a:rPr lang="ja-JP" altLang="en-US" sz="2400" dirty="0"/>
              <a:t>残差との相関により</a:t>
            </a:r>
            <a:r>
              <a:rPr lang="ja-JP" sz="2400" dirty="0"/>
              <a:t>示唆された</a:t>
            </a:r>
            <a:r>
              <a:rPr lang="en-US" altLang="ja-JP" sz="2400" dirty="0"/>
              <a:t>.</a:t>
            </a:r>
            <a:r>
              <a:rPr lang="ja-JP" sz="2400" dirty="0"/>
              <a:t> その性質やファクターの応用についてさらなる分析を試みたい</a:t>
            </a:r>
            <a:endParaRPr lang="en-US" altLang="ja-JP" sz="2400" dirty="0"/>
          </a:p>
          <a:p>
            <a:pPr marL="533400" indent="-457200">
              <a:spcBef>
                <a:spcPts val="1600"/>
              </a:spcBef>
              <a:buSzPts val="2400"/>
            </a:pPr>
            <a:r>
              <a:rPr lang="ja-JP" altLang="en-US" sz="2400" dirty="0"/>
              <a:t>中野店はまだ成長過程にあり</a:t>
            </a:r>
            <a:r>
              <a:rPr lang="en-US" altLang="ja-JP" sz="2400" dirty="0"/>
              <a:t>, </a:t>
            </a:r>
            <a:r>
              <a:rPr lang="ja-JP" altLang="en-US" sz="2400" dirty="0"/>
              <a:t>年周期のオーバーフィットが他のパラメータ推定に影響していると考えられる</a:t>
            </a:r>
            <a:endParaRPr sz="2400" dirty="0"/>
          </a:p>
        </p:txBody>
      </p:sp>
      <p:sp>
        <p:nvSpPr>
          <p:cNvPr id="285" name="Shape 285"/>
          <p:cNvSpPr txBox="1">
            <a:spLocks noGrp="1"/>
          </p:cNvSpPr>
          <p:nvPr>
            <p:ph type="sldNum" sz="quarter" idx="12"/>
          </p:nvPr>
        </p:nvSpPr>
        <p:spPr>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fld id="{00000000-1234-1234-1234-123412341234}" type="slidenum">
              <a:rPr lang="en-US" altLang="ja-JP"/>
              <a:t>35</a:t>
            </a:fld>
            <a:endParaRPr/>
          </a:p>
        </p:txBody>
      </p:sp>
      <p:sp>
        <p:nvSpPr>
          <p:cNvPr id="3" name="フッター プレースホルダー 2">
            <a:extLst>
              <a:ext uri="{FF2B5EF4-FFF2-40B4-BE49-F238E27FC236}">
                <a16:creationId xmlns:a16="http://schemas.microsoft.com/office/drawing/2014/main" id="{04DA950D-6754-3748-9A76-484755A41C10}"/>
              </a:ext>
            </a:extLst>
          </p:cNvPr>
          <p:cNvSpPr>
            <a:spLocks noGrp="1"/>
          </p:cNvSpPr>
          <p:nvPr>
            <p:ph type="ftr" sz="quarter" idx="11"/>
          </p:nvPr>
        </p:nvSpPr>
        <p:spPr/>
        <p:txBody>
          <a:bodyPr/>
          <a:lstStyle/>
          <a:p>
            <a:r>
              <a:rPr lang="ja-JP" altLang="en-US" dirty="0"/>
              <a:t>チーム葛飾</a:t>
            </a:r>
          </a:p>
        </p:txBody>
      </p:sp>
      <p:sp>
        <p:nvSpPr>
          <p:cNvPr id="10" name="Shape 71">
            <a:extLst>
              <a:ext uri="{FF2B5EF4-FFF2-40B4-BE49-F238E27FC236}">
                <a16:creationId xmlns:a16="http://schemas.microsoft.com/office/drawing/2014/main" id="{950D96D1-7776-8D49-B690-09186E06A36F}"/>
              </a:ext>
            </a:extLst>
          </p:cNvPr>
          <p:cNvSpPr txBox="1">
            <a:spLocks noGrp="1"/>
          </p:cNvSpPr>
          <p:nvPr>
            <p:ph type="title"/>
          </p:nvPr>
        </p:nvSpPr>
        <p:spPr>
          <a:xfrm>
            <a:off x="457200" y="468824"/>
            <a:ext cx="8229600"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ja-JP" altLang="en-US" b="0" i="0" u="none" strike="noStrike" cap="none" dirty="0">
                <a:solidFill>
                  <a:schemeClr val="dk1"/>
                </a:solidFill>
                <a:latin typeface="+mj-ea"/>
                <a:ea typeface="+mj-ea"/>
                <a:cs typeface="Calibri"/>
                <a:sym typeface="Calibri"/>
              </a:rPr>
              <a:t>今後の課題</a:t>
            </a:r>
            <a:endParaRPr sz="3600" dirty="0">
              <a:latin typeface="+mj-ea"/>
              <a:ea typeface="+mj-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2" name="Shape 292"/>
          <p:cNvSpPr txBox="1">
            <a:spLocks noGrp="1"/>
          </p:cNvSpPr>
          <p:nvPr>
            <p:ph idx="1"/>
          </p:nvPr>
        </p:nvSpPr>
        <p:spPr>
          <a:xfrm>
            <a:off x="457200" y="1799634"/>
            <a:ext cx="8229600" cy="3827443"/>
          </a:xfrm>
          <a:prstGeom prst="rect">
            <a:avLst/>
          </a:prstGeom>
        </p:spPr>
        <p:txBody>
          <a:bodyPr spcFirstLastPara="1" wrap="square" lIns="91425" tIns="91425" rIns="91425" bIns="91425" anchor="t" anchorCtr="0">
            <a:noAutofit/>
          </a:bodyPr>
          <a:lstStyle/>
          <a:p>
            <a:pPr marL="457200" lvl="0" indent="-381000" rtl="0">
              <a:spcBef>
                <a:spcPts val="1000"/>
              </a:spcBef>
              <a:spcAft>
                <a:spcPts val="0"/>
              </a:spcAft>
              <a:buSzPts val="2400"/>
              <a:buChar char="•"/>
            </a:pPr>
            <a:r>
              <a:rPr lang="ja-JP" sz="2400" dirty="0"/>
              <a:t>Harvey, A. C. &amp; Shephard, N. (1993), Structural time series models, in G. Maddala, C. Rao &amp; H. Vinod, eds, ‘</a:t>
            </a:r>
            <a:r>
              <a:rPr lang="ja-JP" sz="2400" i="1" dirty="0"/>
              <a:t>Handbook of Statistics</a:t>
            </a:r>
            <a:r>
              <a:rPr lang="ja-JP" sz="2400" dirty="0"/>
              <a:t>’, Vol. 11, Elsevier, </a:t>
            </a:r>
            <a:r>
              <a:rPr lang="en-US" altLang="ja-JP" sz="2400" dirty="0"/>
              <a:t>C</a:t>
            </a:r>
            <a:r>
              <a:rPr lang="ja-JP" sz="2400" dirty="0"/>
              <a:t>hapter 10, pp. 261–302.</a:t>
            </a:r>
            <a:endParaRPr lang="en-US" altLang="ja-JP" sz="2400" dirty="0"/>
          </a:p>
          <a:p>
            <a:pPr marL="457200" lvl="0" indent="-381000" rtl="0">
              <a:spcBef>
                <a:spcPts val="1000"/>
              </a:spcBef>
              <a:spcAft>
                <a:spcPts val="0"/>
              </a:spcAft>
              <a:buSzPts val="2400"/>
              <a:buChar char="•"/>
            </a:pPr>
            <a:r>
              <a:rPr lang="ja-JP" sz="2400" dirty="0"/>
              <a:t>Hutchinson, G. E. (1978), ‘</a:t>
            </a:r>
            <a:r>
              <a:rPr lang="ja-JP" sz="2400" i="1" dirty="0"/>
              <a:t>An </a:t>
            </a:r>
            <a:r>
              <a:rPr lang="en-US" altLang="ja-JP" sz="2400" i="1" dirty="0"/>
              <a:t>I</a:t>
            </a:r>
            <a:r>
              <a:rPr lang="ja-JP" sz="2400" i="1" dirty="0"/>
              <a:t>ntroduction to </a:t>
            </a:r>
            <a:r>
              <a:rPr lang="en-US" altLang="ja-JP" sz="2400" i="1" dirty="0"/>
              <a:t>P</a:t>
            </a:r>
            <a:r>
              <a:rPr lang="ja-JP" sz="2400" i="1" dirty="0"/>
              <a:t>opulation </a:t>
            </a:r>
            <a:r>
              <a:rPr lang="en-US" altLang="ja-JP" sz="2400" i="1" dirty="0"/>
              <a:t>E</a:t>
            </a:r>
            <a:r>
              <a:rPr lang="ja-JP" sz="2400" i="1" dirty="0"/>
              <a:t>cology</a:t>
            </a:r>
            <a:r>
              <a:rPr lang="ja-JP" sz="2400" dirty="0"/>
              <a:t>’</a:t>
            </a:r>
            <a:r>
              <a:rPr lang="en-US" altLang="ja-JP" sz="2400" dirty="0"/>
              <a:t>, Yale University.</a:t>
            </a:r>
          </a:p>
          <a:p>
            <a:pPr marL="457200" lvl="0" indent="-381000" rtl="0">
              <a:spcBef>
                <a:spcPts val="1000"/>
              </a:spcBef>
              <a:spcAft>
                <a:spcPts val="0"/>
              </a:spcAft>
              <a:buSzPts val="2400"/>
              <a:buChar char="•"/>
            </a:pPr>
            <a:r>
              <a:rPr lang="ja-JP" sz="2400" dirty="0"/>
              <a:t>Taylor, S. J. &amp; Letham, B. (2017), Forecasting at </a:t>
            </a:r>
            <a:r>
              <a:rPr lang="en-US" altLang="ja-JP" sz="2400" dirty="0"/>
              <a:t>s</a:t>
            </a:r>
            <a:r>
              <a:rPr lang="ja-JP" sz="2400" dirty="0"/>
              <a:t>cal</a:t>
            </a:r>
            <a:r>
              <a:rPr lang="en-US" altLang="ja-JP" sz="2400" dirty="0"/>
              <a:t>e</a:t>
            </a:r>
            <a:r>
              <a:rPr lang="ja-JP" sz="2400" dirty="0"/>
              <a:t>, ‘</a:t>
            </a:r>
            <a:r>
              <a:rPr lang="en-US" altLang="ja-JP" sz="2400" i="1" dirty="0"/>
              <a:t>The American Statistician</a:t>
            </a:r>
            <a:r>
              <a:rPr lang="ja-JP" sz="2400" dirty="0"/>
              <a:t>’, </a:t>
            </a:r>
            <a:r>
              <a:rPr lang="en-US" altLang="ja-JP" sz="2400" dirty="0"/>
              <a:t>to Appear.</a:t>
            </a:r>
            <a:endParaRPr sz="2400" dirty="0"/>
          </a:p>
          <a:p>
            <a:pPr marL="0" lvl="0" indent="0">
              <a:spcBef>
                <a:spcPts val="1600"/>
              </a:spcBef>
              <a:spcAft>
                <a:spcPts val="1600"/>
              </a:spcAft>
              <a:buNone/>
            </a:pPr>
            <a:endParaRPr dirty="0"/>
          </a:p>
        </p:txBody>
      </p:sp>
      <p:sp>
        <p:nvSpPr>
          <p:cNvPr id="293" name="Shape 293"/>
          <p:cNvSpPr txBox="1">
            <a:spLocks noGrp="1"/>
          </p:cNvSpPr>
          <p:nvPr>
            <p:ph type="sldNum" sz="quarter" idx="12"/>
          </p:nvPr>
        </p:nvSpPr>
        <p:spPr>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fld id="{00000000-1234-1234-1234-123412341234}" type="slidenum">
              <a:rPr lang="en-US" altLang="ja-JP"/>
              <a:t>36</a:t>
            </a:fld>
            <a:endParaRPr/>
          </a:p>
        </p:txBody>
      </p:sp>
      <p:sp>
        <p:nvSpPr>
          <p:cNvPr id="3" name="フッター プレースホルダー 2">
            <a:extLst>
              <a:ext uri="{FF2B5EF4-FFF2-40B4-BE49-F238E27FC236}">
                <a16:creationId xmlns:a16="http://schemas.microsoft.com/office/drawing/2014/main" id="{2CF70DBB-9AAC-F746-8CDF-9F89DC502FC6}"/>
              </a:ext>
            </a:extLst>
          </p:cNvPr>
          <p:cNvSpPr>
            <a:spLocks noGrp="1"/>
          </p:cNvSpPr>
          <p:nvPr>
            <p:ph type="ftr" sz="quarter" idx="11"/>
          </p:nvPr>
        </p:nvSpPr>
        <p:spPr/>
        <p:txBody>
          <a:bodyPr/>
          <a:lstStyle/>
          <a:p>
            <a:r>
              <a:rPr lang="ja-JP" altLang="en-US"/>
              <a:t>チーム葛飾</a:t>
            </a:r>
          </a:p>
        </p:txBody>
      </p:sp>
      <p:sp>
        <p:nvSpPr>
          <p:cNvPr id="9" name="Shape 71">
            <a:extLst>
              <a:ext uri="{FF2B5EF4-FFF2-40B4-BE49-F238E27FC236}">
                <a16:creationId xmlns:a16="http://schemas.microsoft.com/office/drawing/2014/main" id="{3A153CAE-B8F6-9F44-ABCB-544B4A800056}"/>
              </a:ext>
            </a:extLst>
          </p:cNvPr>
          <p:cNvSpPr txBox="1">
            <a:spLocks noGrp="1"/>
          </p:cNvSpPr>
          <p:nvPr>
            <p:ph type="title"/>
          </p:nvPr>
        </p:nvSpPr>
        <p:spPr>
          <a:xfrm>
            <a:off x="457200" y="468824"/>
            <a:ext cx="8229600"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ja-JP" altLang="en-US" b="0" i="0" u="none" strike="noStrike" cap="none" dirty="0">
                <a:solidFill>
                  <a:schemeClr val="dk1"/>
                </a:solidFill>
                <a:latin typeface="+mj-ea"/>
                <a:ea typeface="+mj-ea"/>
                <a:cs typeface="Calibri"/>
                <a:sym typeface="Calibri"/>
              </a:rPr>
              <a:t>参考文献</a:t>
            </a:r>
            <a:endParaRPr sz="3600" dirty="0">
              <a:latin typeface="+mj-ea"/>
              <a:ea typeface="+mj-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a:xfrm>
            <a:off x="623888" y="1709739"/>
            <a:ext cx="7886700" cy="2095907"/>
          </a:xfrm>
        </p:spPr>
        <p:txBody>
          <a:bodyPr/>
          <a:lstStyle/>
          <a:p>
            <a:pPr algn="ctr"/>
            <a:r>
              <a:rPr kumimoji="1" lang="ja-JP" altLang="en-US" dirty="0"/>
              <a:t>付録</a:t>
            </a:r>
          </a:p>
        </p:txBody>
      </p:sp>
      <p:sp>
        <p:nvSpPr>
          <p:cNvPr id="4" name="フッター プレースホルダー 3"/>
          <p:cNvSpPr>
            <a:spLocks noGrp="1"/>
          </p:cNvSpPr>
          <p:nvPr>
            <p:ph type="ftr" sz="quarter" idx="11"/>
          </p:nvPr>
        </p:nvSpPr>
        <p:spPr/>
        <p:txBody>
          <a:bodyPr/>
          <a:lstStyle/>
          <a:p>
            <a:r>
              <a:rPr lang="ja-JP" altLang="en-US" dirty="0"/>
              <a:t>チーム葛飾</a:t>
            </a:r>
          </a:p>
        </p:txBody>
      </p:sp>
      <p:sp>
        <p:nvSpPr>
          <p:cNvPr id="5" name="スライド番号プレースホルダー 4"/>
          <p:cNvSpPr>
            <a:spLocks noGrp="1"/>
          </p:cNvSpPr>
          <p:nvPr>
            <p:ph type="sldNum" sz="quarter" idx="12"/>
          </p:nvPr>
        </p:nvSpPr>
        <p:spPr/>
        <p:txBody>
          <a:bodyPr/>
          <a:lstStyle/>
          <a:p>
            <a:fld id="{00000000-1234-1234-1234-123412341234}" type="slidenum">
              <a:rPr lang="en-US" altLang="ja-JP" smtClean="0"/>
              <a:pPr/>
              <a:t>37</a:t>
            </a:fld>
            <a:endParaRPr lang="ja-JP" altLang="en-US"/>
          </a:p>
        </p:txBody>
      </p:sp>
    </p:spTree>
    <p:extLst>
      <p:ext uri="{BB962C8B-B14F-4D97-AF65-F5344CB8AC3E}">
        <p14:creationId xmlns:p14="http://schemas.microsoft.com/office/powerpoint/2010/main" val="9360912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4" name="Shape 214"/>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None/>
            </a:pPr>
            <a:fld id="{00000000-1234-1234-1234-123412341234}" type="slidenum">
              <a:rPr lang="en-US" altLang="ja-JP">
                <a:solidFill>
                  <a:schemeClr val="dk2"/>
                </a:solidFill>
              </a:rPr>
              <a:t>38</a:t>
            </a:fld>
            <a:endParaRPr>
              <a:solidFill>
                <a:schemeClr val="dk2"/>
              </a:solidFill>
            </a:endParaRPr>
          </a:p>
        </p:txBody>
      </p:sp>
      <p:sp>
        <p:nvSpPr>
          <p:cNvPr id="3" name="フッター プレースホルダー 2">
            <a:extLst>
              <a:ext uri="{FF2B5EF4-FFF2-40B4-BE49-F238E27FC236}">
                <a16:creationId xmlns:a16="http://schemas.microsoft.com/office/drawing/2014/main" id="{85F1FC76-605F-9845-8E56-ED423AA9EAF3}"/>
              </a:ext>
            </a:extLst>
          </p:cNvPr>
          <p:cNvSpPr>
            <a:spLocks noGrp="1"/>
          </p:cNvSpPr>
          <p:nvPr>
            <p:ph type="ftr" sz="quarter" idx="11"/>
          </p:nvPr>
        </p:nvSpPr>
        <p:spPr/>
        <p:txBody>
          <a:bodyPr/>
          <a:lstStyle/>
          <a:p>
            <a:r>
              <a:rPr lang="ja-JP" altLang="en-US" dirty="0">
                <a:latin typeface="+mn-ea"/>
                <a:ea typeface="+mn-ea"/>
              </a:rPr>
              <a:t>チーム葛飾</a:t>
            </a:r>
            <a:endParaRPr lang="en-US" dirty="0">
              <a:latin typeface="+mn-ea"/>
              <a:ea typeface="+mn-ea"/>
            </a:endParaRPr>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7955"/>
            <a:ext cx="9144000" cy="5143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コンテンツ プレースホルダー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006935"/>
            <a:ext cx="9154586" cy="5492752"/>
          </a:xfrm>
        </p:spPr>
      </p:pic>
      <p:sp>
        <p:nvSpPr>
          <p:cNvPr id="2" name="タイトル 1"/>
          <p:cNvSpPr>
            <a:spLocks noGrp="1"/>
          </p:cNvSpPr>
          <p:nvPr>
            <p:ph type="title"/>
          </p:nvPr>
        </p:nvSpPr>
        <p:spPr>
          <a:xfrm>
            <a:off x="228600" y="7270"/>
            <a:ext cx="8229600" cy="999665"/>
          </a:xfrm>
        </p:spPr>
        <p:txBody>
          <a:bodyPr>
            <a:normAutofit/>
          </a:bodyPr>
          <a:lstStyle/>
          <a:p>
            <a:r>
              <a:rPr lang="ja-JP" altLang="en-US" sz="2400" dirty="0"/>
              <a:t>店舗ごとの</a:t>
            </a:r>
            <a:r>
              <a:rPr kumimoji="1" lang="ja-JP" altLang="en-US" sz="2400" dirty="0"/>
              <a:t>残差</a:t>
            </a:r>
          </a:p>
        </p:txBody>
      </p:sp>
      <p:sp>
        <p:nvSpPr>
          <p:cNvPr id="4" name="フッター プレースホルダー 3"/>
          <p:cNvSpPr>
            <a:spLocks noGrp="1"/>
          </p:cNvSpPr>
          <p:nvPr>
            <p:ph type="ftr" sz="quarter" idx="11"/>
          </p:nvPr>
        </p:nvSpPr>
        <p:spPr/>
        <p:txBody>
          <a:bodyPr/>
          <a:lstStyle/>
          <a:p>
            <a:r>
              <a:rPr lang="ja-JP" altLang="en-US"/>
              <a:t>チーム葛飾</a:t>
            </a:r>
          </a:p>
        </p:txBody>
      </p:sp>
      <p:sp>
        <p:nvSpPr>
          <p:cNvPr id="5" name="スライド番号プレースホルダー 4"/>
          <p:cNvSpPr>
            <a:spLocks noGrp="1"/>
          </p:cNvSpPr>
          <p:nvPr>
            <p:ph type="sldNum" sz="quarter" idx="12"/>
          </p:nvPr>
        </p:nvSpPr>
        <p:spPr/>
        <p:txBody>
          <a:bodyPr/>
          <a:lstStyle/>
          <a:p>
            <a:fld id="{00000000-1234-1234-1234-123412341234}" type="slidenum">
              <a:rPr lang="en-US" altLang="ja-JP" smtClean="0"/>
              <a:pPr/>
              <a:t>39</a:t>
            </a:fld>
            <a:endParaRPr lang="ja-JP" altLang="en-US"/>
          </a:p>
        </p:txBody>
      </p:sp>
    </p:spTree>
    <p:extLst>
      <p:ext uri="{BB962C8B-B14F-4D97-AF65-F5344CB8AC3E}">
        <p14:creationId xmlns:p14="http://schemas.microsoft.com/office/powerpoint/2010/main" val="3362187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262B14C-113E-474F-8302-95325D08A8E2}"/>
              </a:ext>
            </a:extLst>
          </p:cNvPr>
          <p:cNvSpPr>
            <a:spLocks noGrp="1"/>
          </p:cNvSpPr>
          <p:nvPr>
            <p:ph idx="1"/>
          </p:nvPr>
        </p:nvSpPr>
        <p:spPr>
          <a:xfrm>
            <a:off x="457200" y="1695113"/>
            <a:ext cx="8229600" cy="4343400"/>
          </a:xfrm>
        </p:spPr>
        <p:txBody>
          <a:bodyPr/>
          <a:lstStyle/>
          <a:p>
            <a:r>
              <a:rPr kumimoji="1" lang="ja-JP" altLang="en-US" sz="2400" dirty="0"/>
              <a:t>ヘアサロン店の来店人数予測に関する統計モデル</a:t>
            </a:r>
            <a:r>
              <a:rPr lang="ja-JP" altLang="en-US" sz="2400" dirty="0"/>
              <a:t>の提案</a:t>
            </a:r>
            <a:endParaRPr kumimoji="1" lang="en-US" altLang="ja-JP" sz="2400" dirty="0"/>
          </a:p>
          <a:p>
            <a:r>
              <a:rPr lang="ja-JP" altLang="en-US" sz="2400" dirty="0"/>
              <a:t>重回帰による要因の分解を行い</a:t>
            </a:r>
            <a:r>
              <a:rPr lang="en-US" altLang="ja-JP" sz="2400" dirty="0"/>
              <a:t>, </a:t>
            </a:r>
            <a:r>
              <a:rPr lang="ja-JP" altLang="en-US" sz="2400" dirty="0"/>
              <a:t>来店人数の変動がどの要因に由来するか非線形回帰モデルで表す</a:t>
            </a:r>
            <a:endParaRPr lang="en-US" altLang="ja-JP" sz="2400" dirty="0"/>
          </a:p>
          <a:p>
            <a:endParaRPr lang="en-US" altLang="ja-JP" sz="2400" dirty="0"/>
          </a:p>
          <a:p>
            <a:endParaRPr lang="en-US" altLang="ja-JP" dirty="0"/>
          </a:p>
          <a:p>
            <a:endParaRPr lang="en-US" altLang="ja-JP" dirty="0"/>
          </a:p>
          <a:p>
            <a:endParaRPr lang="en-US" altLang="ja-JP" dirty="0"/>
          </a:p>
          <a:p>
            <a:pPr marL="0" indent="0">
              <a:buNone/>
            </a:pPr>
            <a:endParaRPr lang="en-US" altLang="ja-JP" dirty="0"/>
          </a:p>
        </p:txBody>
      </p:sp>
      <p:sp>
        <p:nvSpPr>
          <p:cNvPr id="5" name="フッター プレースホルダー 4">
            <a:extLst>
              <a:ext uri="{FF2B5EF4-FFF2-40B4-BE49-F238E27FC236}">
                <a16:creationId xmlns:a16="http://schemas.microsoft.com/office/drawing/2014/main" id="{A3F4B2F3-2855-244E-91CA-7FFD673FDD77}"/>
              </a:ext>
            </a:extLst>
          </p:cNvPr>
          <p:cNvSpPr>
            <a:spLocks noGrp="1"/>
          </p:cNvSpPr>
          <p:nvPr>
            <p:ph type="ftr" sz="quarter" idx="11"/>
          </p:nvPr>
        </p:nvSpPr>
        <p:spPr/>
        <p:txBody>
          <a:bodyPr/>
          <a:lstStyle/>
          <a:p>
            <a:r>
              <a:rPr lang="ja-JP" altLang="en-US"/>
              <a:t>チーム葛飾</a:t>
            </a:r>
          </a:p>
        </p:txBody>
      </p:sp>
      <p:sp>
        <p:nvSpPr>
          <p:cNvPr id="6" name="スライド番号プレースホルダー 5">
            <a:extLst>
              <a:ext uri="{FF2B5EF4-FFF2-40B4-BE49-F238E27FC236}">
                <a16:creationId xmlns:a16="http://schemas.microsoft.com/office/drawing/2014/main" id="{C1890692-6DC9-3C4E-91AA-3BBE4BEB8C05}"/>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US" altLang="ja-JP" smtClean="0"/>
              <a:t>4</a:t>
            </a:fld>
            <a:endParaRPr lang="ja-JP" altLang="en-US"/>
          </a:p>
        </p:txBody>
      </p:sp>
      <p:sp>
        <p:nvSpPr>
          <p:cNvPr id="10" name="Shape 71">
            <a:extLst>
              <a:ext uri="{FF2B5EF4-FFF2-40B4-BE49-F238E27FC236}">
                <a16:creationId xmlns:a16="http://schemas.microsoft.com/office/drawing/2014/main" id="{F801FA62-FF6B-1946-8267-13C5752DE0C9}"/>
              </a:ext>
            </a:extLst>
          </p:cNvPr>
          <p:cNvSpPr txBox="1">
            <a:spLocks noGrp="1"/>
          </p:cNvSpPr>
          <p:nvPr>
            <p:ph type="title"/>
          </p:nvPr>
        </p:nvSpPr>
        <p:spPr>
          <a:xfrm>
            <a:off x="457200" y="468824"/>
            <a:ext cx="8229600"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ja-JP" altLang="en-US" dirty="0">
                <a:solidFill>
                  <a:schemeClr val="dk1"/>
                </a:solidFill>
                <a:latin typeface="Calibri"/>
                <a:cs typeface="Calibri"/>
                <a:sym typeface="Calibri"/>
              </a:rPr>
              <a:t>モデリング</a:t>
            </a:r>
            <a:endParaRPr sz="3600" dirty="0"/>
          </a:p>
        </p:txBody>
      </p:sp>
      <p:pic>
        <p:nvPicPr>
          <p:cNvPr id="7" name="図 6">
            <a:extLst>
              <a:ext uri="{FF2B5EF4-FFF2-40B4-BE49-F238E27FC236}">
                <a16:creationId xmlns:a16="http://schemas.microsoft.com/office/drawing/2014/main" id="{FACB155B-4F8B-1C4E-90DB-9D3C1DD3A206}"/>
              </a:ext>
            </a:extLst>
          </p:cNvPr>
          <p:cNvPicPr>
            <a:picLocks noChangeAspect="1"/>
          </p:cNvPicPr>
          <p:nvPr/>
        </p:nvPicPr>
        <p:blipFill>
          <a:blip r:embed="rId3"/>
          <a:stretch>
            <a:fillRect/>
          </a:stretch>
        </p:blipFill>
        <p:spPr>
          <a:xfrm>
            <a:off x="623692" y="3436007"/>
            <a:ext cx="8063108" cy="1010862"/>
          </a:xfrm>
          <a:prstGeom prst="rect">
            <a:avLst/>
          </a:prstGeom>
        </p:spPr>
      </p:pic>
      <p:pic>
        <p:nvPicPr>
          <p:cNvPr id="13" name="図 12">
            <a:extLst>
              <a:ext uri="{FF2B5EF4-FFF2-40B4-BE49-F238E27FC236}">
                <a16:creationId xmlns:a16="http://schemas.microsoft.com/office/drawing/2014/main" id="{54321289-13D9-E944-96A1-316EFA9995B4}"/>
              </a:ext>
            </a:extLst>
          </p:cNvPr>
          <p:cNvPicPr>
            <a:picLocks noChangeAspect="1"/>
          </p:cNvPicPr>
          <p:nvPr/>
        </p:nvPicPr>
        <p:blipFill>
          <a:blip r:embed="rId4"/>
          <a:stretch>
            <a:fillRect/>
          </a:stretch>
        </p:blipFill>
        <p:spPr>
          <a:xfrm>
            <a:off x="514611" y="4799878"/>
            <a:ext cx="7853261" cy="885626"/>
          </a:xfrm>
          <a:prstGeom prst="rect">
            <a:avLst/>
          </a:prstGeom>
        </p:spPr>
      </p:pic>
    </p:spTree>
    <p:extLst>
      <p:ext uri="{BB962C8B-B14F-4D97-AF65-F5344CB8AC3E}">
        <p14:creationId xmlns:p14="http://schemas.microsoft.com/office/powerpoint/2010/main" val="540674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ja-JP" altLang="en-US"/>
              <a:t>チーム葛飾</a:t>
            </a:r>
          </a:p>
        </p:txBody>
      </p:sp>
      <p:sp>
        <p:nvSpPr>
          <p:cNvPr id="5" name="スライド番号プレースホルダー 4"/>
          <p:cNvSpPr>
            <a:spLocks noGrp="1"/>
          </p:cNvSpPr>
          <p:nvPr>
            <p:ph type="sldNum" sz="quarter" idx="12"/>
          </p:nvPr>
        </p:nvSpPr>
        <p:spPr/>
        <p:txBody>
          <a:bodyPr/>
          <a:lstStyle/>
          <a:p>
            <a:fld id="{00000000-1234-1234-1234-123412341234}" type="slidenum">
              <a:rPr lang="en-US" altLang="ja-JP" smtClean="0"/>
              <a:pPr/>
              <a:t>40</a:t>
            </a:fld>
            <a:endParaRPr lang="ja-JP" altLang="en-US"/>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7084"/>
            <a:ext cx="9144000" cy="5486400"/>
          </a:xfrm>
          <a:prstGeom prst="rect">
            <a:avLst/>
          </a:prstGeom>
        </p:spPr>
      </p:pic>
    </p:spTree>
    <p:extLst>
      <p:ext uri="{BB962C8B-B14F-4D97-AF65-F5344CB8AC3E}">
        <p14:creationId xmlns:p14="http://schemas.microsoft.com/office/powerpoint/2010/main" val="4275210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p:cNvSpPr>
            <a:spLocks noGrp="1"/>
          </p:cNvSpPr>
          <p:nvPr>
            <p:ph type="ftr" sz="quarter" idx="11"/>
          </p:nvPr>
        </p:nvSpPr>
        <p:spPr/>
        <p:txBody>
          <a:bodyPr/>
          <a:lstStyle/>
          <a:p>
            <a:r>
              <a:rPr lang="ja-JP" altLang="en-US" dirty="0">
                <a:latin typeface="+mn-ea"/>
                <a:ea typeface="+mn-ea"/>
              </a:rPr>
              <a:t>チーム葛飾</a:t>
            </a:r>
            <a:endParaRPr lang="en-US" dirty="0">
              <a:latin typeface="+mn-ea"/>
              <a:ea typeface="+mn-ea"/>
            </a:endParaRPr>
          </a:p>
        </p:txBody>
      </p:sp>
      <p:sp>
        <p:nvSpPr>
          <p:cNvPr id="3" name="スライド番号プレースホルダー 2"/>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US" altLang="ja-JP" smtClean="0"/>
              <a:t>41</a:t>
            </a:fld>
            <a:endParaRPr lang="ja-JP" altLang="en-US"/>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7219"/>
            <a:ext cx="9144000" cy="5486400"/>
          </a:xfrm>
          <a:prstGeom prst="rect">
            <a:avLst/>
          </a:prstGeom>
        </p:spPr>
      </p:pic>
      <p:sp>
        <p:nvSpPr>
          <p:cNvPr id="5" name="テキスト ボックス 4"/>
          <p:cNvSpPr txBox="1"/>
          <p:nvPr/>
        </p:nvSpPr>
        <p:spPr>
          <a:xfrm>
            <a:off x="616430" y="5831028"/>
            <a:ext cx="7911140" cy="707886"/>
          </a:xfrm>
          <a:prstGeom prst="rect">
            <a:avLst/>
          </a:prstGeom>
          <a:noFill/>
          <a:ln>
            <a:noFill/>
          </a:ln>
        </p:spPr>
        <p:txBody>
          <a:bodyPr wrap="none" rtlCol="0">
            <a:spAutoFit/>
          </a:bodyPr>
          <a:lstStyle/>
          <a:p>
            <a:pPr marL="285750" indent="-285750">
              <a:buFont typeface="Arial" panose="020B0604020202020204" pitchFamily="34" charset="0"/>
              <a:buChar char="•"/>
            </a:pP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残差の自己相関の無相関性は中野店を除いておおむね確認できる</a:t>
            </a:r>
            <a:endPar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棒が自己相関</a:t>
            </a: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青線が偏自己相関</a:t>
            </a:r>
          </a:p>
        </p:txBody>
      </p:sp>
    </p:spTree>
    <p:extLst>
      <p:ext uri="{BB962C8B-B14F-4D97-AF65-F5344CB8AC3E}">
        <p14:creationId xmlns:p14="http://schemas.microsoft.com/office/powerpoint/2010/main" val="2207591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FF270FFC-9075-314A-8D25-CBA8664DBCD5}"/>
              </a:ext>
            </a:extLst>
          </p:cNvPr>
          <p:cNvSpPr>
            <a:spLocks noGrp="1"/>
          </p:cNvSpPr>
          <p:nvPr>
            <p:ph type="ftr" sz="quarter" idx="11"/>
          </p:nvPr>
        </p:nvSpPr>
        <p:spPr/>
        <p:txBody>
          <a:bodyPr/>
          <a:lstStyle/>
          <a:p>
            <a:r>
              <a:rPr lang="ja-JP" altLang="en-US"/>
              <a:t>チーム葛飾</a:t>
            </a:r>
            <a:endParaRPr lang="en-US" dirty="0"/>
          </a:p>
        </p:txBody>
      </p:sp>
      <p:sp>
        <p:nvSpPr>
          <p:cNvPr id="3" name="スライド番号プレースホルダー 2">
            <a:extLst>
              <a:ext uri="{FF2B5EF4-FFF2-40B4-BE49-F238E27FC236}">
                <a16:creationId xmlns:a16="http://schemas.microsoft.com/office/drawing/2014/main" id="{38138D9F-AB10-3C47-92EA-E9577053E431}"/>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US" altLang="ja-JP" smtClean="0"/>
              <a:t>42</a:t>
            </a:fld>
            <a:endParaRPr lang="ja-JP" altLang="en-US"/>
          </a:p>
        </p:txBody>
      </p:sp>
      <p:sp>
        <p:nvSpPr>
          <p:cNvPr id="4" name="テキスト ボックス 3">
            <a:extLst>
              <a:ext uri="{FF2B5EF4-FFF2-40B4-BE49-F238E27FC236}">
                <a16:creationId xmlns:a16="http://schemas.microsoft.com/office/drawing/2014/main" id="{035F5A92-66B1-DC45-BFF5-85E96067FA07}"/>
              </a:ext>
            </a:extLst>
          </p:cNvPr>
          <p:cNvSpPr txBox="1"/>
          <p:nvPr/>
        </p:nvSpPr>
        <p:spPr>
          <a:xfrm>
            <a:off x="911342" y="1415611"/>
            <a:ext cx="7013458" cy="2031325"/>
          </a:xfrm>
          <a:prstGeom prst="rect">
            <a:avLst/>
          </a:prstGeom>
          <a:noFill/>
          <a:ln>
            <a:solidFill>
              <a:schemeClr val="bg2"/>
            </a:solidFill>
          </a:ln>
        </p:spPr>
        <p:txBody>
          <a:bodyPr wrap="none" rtlCol="0">
            <a:spAutoFit/>
          </a:bodyPr>
          <a:lstStyle/>
          <a:p>
            <a:r>
              <a:rPr kumimoji="1" lang="ja-JP" altLang="en-US" sz="1800" dirty="0"/>
              <a:t>データ処理関連の工夫</a:t>
            </a:r>
            <a:endParaRPr kumimoji="1" lang="en-US" altLang="ja-JP" sz="1800" dirty="0"/>
          </a:p>
          <a:p>
            <a:pPr marL="285750" indent="-285750">
              <a:buFont typeface="Arial" panose="020B0604020202020204" pitchFamily="34" charset="0"/>
              <a:buChar char="•"/>
            </a:pPr>
            <a:r>
              <a:rPr kumimoji="1" lang="ja-JP" altLang="en-US" sz="1800" dirty="0"/>
              <a:t>地理情報</a:t>
            </a:r>
            <a:endParaRPr kumimoji="1" lang="en-US" altLang="ja-JP" sz="1800" dirty="0"/>
          </a:p>
          <a:p>
            <a:r>
              <a:rPr kumimoji="1" lang="ja-JP" altLang="en-US" sz="1800" dirty="0"/>
              <a:t>住所→ 緯度・経度→プロット</a:t>
            </a:r>
            <a:endParaRPr kumimoji="1" lang="en-US" altLang="ja-JP" sz="1800" dirty="0"/>
          </a:p>
          <a:p>
            <a:pPr marL="285750" indent="-285750">
              <a:buFont typeface="Arial" panose="020B0604020202020204" pitchFamily="34" charset="0"/>
              <a:buChar char="•"/>
            </a:pPr>
            <a:r>
              <a:rPr kumimoji="1" lang="ja-JP" altLang="en-US" sz="1800" dirty="0"/>
              <a:t>返品処理</a:t>
            </a:r>
            <a:endParaRPr kumimoji="1" lang="en-US" altLang="ja-JP" sz="1800" dirty="0"/>
          </a:p>
          <a:p>
            <a:r>
              <a:rPr kumimoji="1" lang="ja-JP" altLang="en-US" sz="1800" dirty="0"/>
              <a:t>相殺処理だけでなく、実際にデータを見て確認した。</a:t>
            </a:r>
            <a:endParaRPr kumimoji="1" lang="en-US" altLang="ja-JP" sz="1800" dirty="0"/>
          </a:p>
          <a:p>
            <a:r>
              <a:rPr kumimoji="1" lang="ja-JP" altLang="en-US" sz="1800" dirty="0"/>
              <a:t>会計データ全一致の処理</a:t>
            </a:r>
            <a:r>
              <a:rPr kumimoji="1" lang="en-US" altLang="ja-JP" sz="1800" dirty="0"/>
              <a:t>+</a:t>
            </a:r>
            <a:r>
              <a:rPr kumimoji="1" lang="ja-JP" altLang="en-US" sz="1800" dirty="0"/>
              <a:t>個別アイテムでの相殺処理を行なった。</a:t>
            </a:r>
            <a:endParaRPr kumimoji="1" lang="en-US" altLang="ja-JP" sz="1800" dirty="0"/>
          </a:p>
          <a:p>
            <a:endParaRPr kumimoji="1" lang="en-US" altLang="ja-JP" sz="1800" dirty="0"/>
          </a:p>
        </p:txBody>
      </p:sp>
      <p:sp>
        <p:nvSpPr>
          <p:cNvPr id="5" name="テキスト ボックス 4">
            <a:extLst>
              <a:ext uri="{FF2B5EF4-FFF2-40B4-BE49-F238E27FC236}">
                <a16:creationId xmlns:a16="http://schemas.microsoft.com/office/drawing/2014/main" id="{EEF54FE9-2B2F-8647-B751-2B60D975E434}"/>
              </a:ext>
            </a:extLst>
          </p:cNvPr>
          <p:cNvSpPr txBox="1"/>
          <p:nvPr/>
        </p:nvSpPr>
        <p:spPr>
          <a:xfrm>
            <a:off x="911342" y="3671580"/>
            <a:ext cx="3243196" cy="1477328"/>
          </a:xfrm>
          <a:prstGeom prst="rect">
            <a:avLst/>
          </a:prstGeom>
          <a:noFill/>
          <a:ln>
            <a:solidFill>
              <a:schemeClr val="bg2"/>
            </a:solidFill>
          </a:ln>
        </p:spPr>
        <p:txBody>
          <a:bodyPr wrap="none" rtlCol="0">
            <a:spAutoFit/>
          </a:bodyPr>
          <a:lstStyle/>
          <a:p>
            <a:r>
              <a:rPr kumimoji="1" lang="ja-JP" altLang="en-US" sz="1800" dirty="0"/>
              <a:t>このモデルの強み</a:t>
            </a:r>
            <a:endParaRPr kumimoji="1" lang="en-US" altLang="ja-JP" sz="1800" dirty="0"/>
          </a:p>
          <a:p>
            <a:pPr marL="285750" indent="-285750">
              <a:buFont typeface="Arial" panose="020B0604020202020204" pitchFamily="34" charset="0"/>
              <a:buChar char="•"/>
            </a:pPr>
            <a:r>
              <a:rPr kumimoji="1" lang="ja-JP" altLang="en-US" sz="1800" dirty="0"/>
              <a:t>解釈性の高さ</a:t>
            </a:r>
            <a:endParaRPr kumimoji="1" lang="en-US" altLang="ja-JP" sz="1800" dirty="0"/>
          </a:p>
          <a:p>
            <a:pPr marL="285750" indent="-285750">
              <a:buFont typeface="Arial" panose="020B0604020202020204" pitchFamily="34" charset="0"/>
              <a:buChar char="•"/>
            </a:pPr>
            <a:r>
              <a:rPr kumimoji="1" lang="ja-JP" altLang="en-US" sz="1800" dirty="0"/>
              <a:t>変化点による汎用性の高さ</a:t>
            </a:r>
            <a:endParaRPr kumimoji="1" lang="en-US" altLang="ja-JP" sz="1800" dirty="0"/>
          </a:p>
          <a:p>
            <a:pPr marL="285750" indent="-285750">
              <a:buFont typeface="Arial" panose="020B0604020202020204" pitchFamily="34" charset="0"/>
              <a:buChar char="•"/>
            </a:pPr>
            <a:r>
              <a:rPr kumimoji="1" lang="ja-JP" altLang="en-US" sz="1800" dirty="0"/>
              <a:t>三角関数</a:t>
            </a:r>
            <a:endParaRPr kumimoji="1" lang="en-US" altLang="ja-JP" sz="1800" dirty="0"/>
          </a:p>
          <a:p>
            <a:endParaRPr kumimoji="1" lang="ja-JP" altLang="en-US" sz="1800" dirty="0"/>
          </a:p>
        </p:txBody>
      </p:sp>
      <p:sp>
        <p:nvSpPr>
          <p:cNvPr id="6" name="テキスト ボックス 5">
            <a:extLst>
              <a:ext uri="{FF2B5EF4-FFF2-40B4-BE49-F238E27FC236}">
                <a16:creationId xmlns:a16="http://schemas.microsoft.com/office/drawing/2014/main" id="{F5F7C44D-A6C6-9C47-A458-6AD73E59074A}"/>
              </a:ext>
            </a:extLst>
          </p:cNvPr>
          <p:cNvSpPr txBox="1"/>
          <p:nvPr/>
        </p:nvSpPr>
        <p:spPr>
          <a:xfrm>
            <a:off x="911342" y="723951"/>
            <a:ext cx="1723549" cy="400110"/>
          </a:xfrm>
          <a:prstGeom prst="rect">
            <a:avLst/>
          </a:prstGeom>
          <a:noFill/>
          <a:ln>
            <a:solidFill>
              <a:schemeClr val="bg2"/>
            </a:solidFill>
          </a:ln>
        </p:spPr>
        <p:txBody>
          <a:bodyPr wrap="none" rtlCol="0">
            <a:spAutoFit/>
          </a:bodyPr>
          <a:lstStyle/>
          <a:p>
            <a:r>
              <a:rPr kumimoji="1" lang="ja-JP" altLang="en-US" sz="2000" dirty="0"/>
              <a:t>質問コーナー</a:t>
            </a:r>
          </a:p>
        </p:txBody>
      </p:sp>
      <p:sp>
        <p:nvSpPr>
          <p:cNvPr id="8" name="テキスト ボックス 7">
            <a:extLst>
              <a:ext uri="{FF2B5EF4-FFF2-40B4-BE49-F238E27FC236}">
                <a16:creationId xmlns:a16="http://schemas.microsoft.com/office/drawing/2014/main" id="{A9885823-1B7F-8E4D-B9D8-26E318E24C50}"/>
              </a:ext>
            </a:extLst>
          </p:cNvPr>
          <p:cNvSpPr txBox="1"/>
          <p:nvPr/>
        </p:nvSpPr>
        <p:spPr>
          <a:xfrm>
            <a:off x="4583151" y="3671580"/>
            <a:ext cx="2262158" cy="646331"/>
          </a:xfrm>
          <a:prstGeom prst="rect">
            <a:avLst/>
          </a:prstGeom>
          <a:noFill/>
          <a:ln>
            <a:solidFill>
              <a:schemeClr val="bg2"/>
            </a:solidFill>
          </a:ln>
        </p:spPr>
        <p:txBody>
          <a:bodyPr wrap="none" rtlCol="0">
            <a:spAutoFit/>
          </a:bodyPr>
          <a:lstStyle/>
          <a:p>
            <a:r>
              <a:rPr kumimoji="1" lang="ja-JP" altLang="en-US" sz="1800" dirty="0"/>
              <a:t>判定結果の確認方法</a:t>
            </a:r>
            <a:endParaRPr kumimoji="1" lang="en-US" altLang="ja-JP" sz="1800" dirty="0"/>
          </a:p>
          <a:p>
            <a:pPr marL="285750" indent="-285750">
              <a:buFont typeface="Arial" panose="020B0604020202020204" pitchFamily="34" charset="0"/>
              <a:buChar char="•"/>
            </a:pPr>
            <a:endParaRPr kumimoji="1" lang="ja-JP" altLang="en-US" sz="1800" dirty="0"/>
          </a:p>
        </p:txBody>
      </p:sp>
      <p:sp>
        <p:nvSpPr>
          <p:cNvPr id="9" name="テキスト ボックス 8">
            <a:extLst>
              <a:ext uri="{FF2B5EF4-FFF2-40B4-BE49-F238E27FC236}">
                <a16:creationId xmlns:a16="http://schemas.microsoft.com/office/drawing/2014/main" id="{F5552F27-1A96-1846-AC41-0F9E4613FDEA}"/>
              </a:ext>
            </a:extLst>
          </p:cNvPr>
          <p:cNvSpPr txBox="1"/>
          <p:nvPr/>
        </p:nvSpPr>
        <p:spPr>
          <a:xfrm>
            <a:off x="4583151" y="4578478"/>
            <a:ext cx="2262158" cy="646331"/>
          </a:xfrm>
          <a:prstGeom prst="rect">
            <a:avLst/>
          </a:prstGeom>
          <a:noFill/>
          <a:ln>
            <a:solidFill>
              <a:schemeClr val="bg2"/>
            </a:solidFill>
          </a:ln>
        </p:spPr>
        <p:txBody>
          <a:bodyPr wrap="none" rtlCol="0">
            <a:spAutoFit/>
          </a:bodyPr>
          <a:lstStyle/>
          <a:p>
            <a:r>
              <a:rPr kumimoji="1" lang="ja-JP" altLang="en-US" sz="1800" dirty="0"/>
              <a:t>判定結果の確認方法</a:t>
            </a:r>
            <a:endParaRPr kumimoji="1" lang="en-US" altLang="ja-JP" sz="1800" dirty="0"/>
          </a:p>
          <a:p>
            <a:pPr marL="285750" indent="-285750">
              <a:buFont typeface="Arial" panose="020B0604020202020204" pitchFamily="34" charset="0"/>
              <a:buChar char="•"/>
            </a:pPr>
            <a:endParaRPr kumimoji="1" lang="ja-JP" altLang="en-US" sz="1800" dirty="0"/>
          </a:p>
        </p:txBody>
      </p:sp>
    </p:spTree>
    <p:extLst>
      <p:ext uri="{BB962C8B-B14F-4D97-AF65-F5344CB8AC3E}">
        <p14:creationId xmlns:p14="http://schemas.microsoft.com/office/powerpoint/2010/main" val="1795546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3CDF58FD-4D6E-EA4C-BA34-3BE8BCBBD512}"/>
              </a:ext>
            </a:extLst>
          </p:cNvPr>
          <p:cNvSpPr>
            <a:spLocks noGrp="1"/>
          </p:cNvSpPr>
          <p:nvPr>
            <p:ph idx="1"/>
          </p:nvPr>
        </p:nvSpPr>
        <p:spPr>
          <a:xfrm>
            <a:off x="225468" y="1611824"/>
            <a:ext cx="8768220" cy="4859314"/>
          </a:xfrm>
        </p:spPr>
        <p:txBody>
          <a:bodyPr/>
          <a:lstStyle/>
          <a:p>
            <a:pPr marL="0" indent="0">
              <a:buNone/>
            </a:pPr>
            <a:endParaRPr lang="en-US" altLang="ja-JP" sz="1600" dirty="0"/>
          </a:p>
          <a:p>
            <a:r>
              <a:rPr lang="ja-JP" altLang="en-US" dirty="0"/>
              <a:t>トレンドは成長</a:t>
            </a:r>
            <a:r>
              <a:rPr lang="en-US" altLang="ja-JP" dirty="0"/>
              <a:t>, </a:t>
            </a:r>
            <a:r>
              <a:rPr lang="ja-JP" altLang="en-US" dirty="0"/>
              <a:t>ベースラインを表すロジスティック関数</a:t>
            </a:r>
            <a:r>
              <a:rPr lang="en-US" altLang="ja-JP" dirty="0"/>
              <a:t> (Hutchinson(1978))</a:t>
            </a:r>
            <a:r>
              <a:rPr lang="ja-JP" altLang="en-US" dirty="0"/>
              <a:t>を仮定する</a:t>
            </a:r>
            <a:r>
              <a:rPr lang="en-US" altLang="ja-JP" dirty="0"/>
              <a:t> : </a:t>
            </a:r>
          </a:p>
          <a:p>
            <a:pPr marL="0" indent="0">
              <a:buNone/>
            </a:pPr>
            <a:endParaRPr lang="en-US" altLang="ja-JP" dirty="0"/>
          </a:p>
        </p:txBody>
      </p:sp>
      <p:sp>
        <p:nvSpPr>
          <p:cNvPr id="5" name="フッター プレースホルダー 4">
            <a:extLst>
              <a:ext uri="{FF2B5EF4-FFF2-40B4-BE49-F238E27FC236}">
                <a16:creationId xmlns:a16="http://schemas.microsoft.com/office/drawing/2014/main" id="{57C46236-C85F-3046-971D-9BF9838CA298}"/>
              </a:ext>
            </a:extLst>
          </p:cNvPr>
          <p:cNvSpPr>
            <a:spLocks noGrp="1"/>
          </p:cNvSpPr>
          <p:nvPr>
            <p:ph type="ftr" sz="quarter" idx="11"/>
          </p:nvPr>
        </p:nvSpPr>
        <p:spPr/>
        <p:txBody>
          <a:bodyPr/>
          <a:lstStyle/>
          <a:p>
            <a:r>
              <a:rPr lang="ja-JP" altLang="en-US"/>
              <a:t>チーム葛飾</a:t>
            </a:r>
          </a:p>
        </p:txBody>
      </p:sp>
      <p:sp>
        <p:nvSpPr>
          <p:cNvPr id="6" name="スライド番号プレースホルダー 5">
            <a:extLst>
              <a:ext uri="{FF2B5EF4-FFF2-40B4-BE49-F238E27FC236}">
                <a16:creationId xmlns:a16="http://schemas.microsoft.com/office/drawing/2014/main" id="{11076F7F-515B-4C4E-9375-F1A11DD554FA}"/>
              </a:ext>
            </a:extLst>
          </p:cNvPr>
          <p:cNvSpPr>
            <a:spLocks noGrp="1"/>
          </p:cNvSpPr>
          <p:nvPr>
            <p:ph type="sldNum" sz="quarter" idx="12"/>
          </p:nvPr>
        </p:nvSpPr>
        <p:spPr/>
        <p:txBody>
          <a:bodyPr/>
          <a:lstStyle/>
          <a:p>
            <a:fld id="{00000000-1234-1234-1234-123412341234}" type="slidenum">
              <a:rPr lang="en-US" altLang="ja-JP" smtClean="0"/>
              <a:pPr/>
              <a:t>5</a:t>
            </a:fld>
            <a:endParaRPr lang="ja-JP" altLang="en-US"/>
          </a:p>
        </p:txBody>
      </p:sp>
      <p:sp>
        <p:nvSpPr>
          <p:cNvPr id="8" name="Shape 86">
            <a:extLst>
              <a:ext uri="{FF2B5EF4-FFF2-40B4-BE49-F238E27FC236}">
                <a16:creationId xmlns:a16="http://schemas.microsoft.com/office/drawing/2014/main" id="{E1FAA292-905B-7E49-B745-EA9B55309C91}"/>
              </a:ext>
            </a:extLst>
          </p:cNvPr>
          <p:cNvSpPr txBox="1">
            <a:spLocks noGrp="1"/>
          </p:cNvSpPr>
          <p:nvPr>
            <p:ph type="title"/>
          </p:nvPr>
        </p:nvSpPr>
        <p:spPr>
          <a:xfrm>
            <a:off x="457200" y="468824"/>
            <a:ext cx="8229600"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ja-JP" altLang="en-US" b="0" i="0" u="none" strike="noStrike" cap="none" dirty="0">
                <a:solidFill>
                  <a:schemeClr val="dk1"/>
                </a:solidFill>
                <a:cs typeface="Calibri"/>
                <a:sym typeface="Calibri"/>
              </a:rPr>
              <a:t>モデル式について</a:t>
            </a:r>
            <a:endParaRPr b="0" i="0" u="none" strike="noStrike" cap="none" dirty="0">
              <a:solidFill>
                <a:schemeClr val="dk1"/>
              </a:solidFill>
              <a:cs typeface="Calibri"/>
              <a:sym typeface="Calibri"/>
            </a:endParaRPr>
          </a:p>
        </p:txBody>
      </p:sp>
      <p:pic>
        <p:nvPicPr>
          <p:cNvPr id="14" name="図 13">
            <a:extLst>
              <a:ext uri="{FF2B5EF4-FFF2-40B4-BE49-F238E27FC236}">
                <a16:creationId xmlns:a16="http://schemas.microsoft.com/office/drawing/2014/main" id="{9B2A60EB-141C-7F42-B48A-A4DB3842937F}"/>
              </a:ext>
            </a:extLst>
          </p:cNvPr>
          <p:cNvPicPr>
            <a:picLocks noChangeAspect="1"/>
          </p:cNvPicPr>
          <p:nvPr/>
        </p:nvPicPr>
        <p:blipFill>
          <a:blip r:embed="rId3"/>
          <a:stretch>
            <a:fillRect/>
          </a:stretch>
        </p:blipFill>
        <p:spPr>
          <a:xfrm>
            <a:off x="457200" y="4870767"/>
            <a:ext cx="8335108" cy="304571"/>
          </a:xfrm>
          <a:prstGeom prst="rect">
            <a:avLst/>
          </a:prstGeom>
        </p:spPr>
      </p:pic>
      <p:pic>
        <p:nvPicPr>
          <p:cNvPr id="4" name="図 3">
            <a:extLst>
              <a:ext uri="{FF2B5EF4-FFF2-40B4-BE49-F238E27FC236}">
                <a16:creationId xmlns:a16="http://schemas.microsoft.com/office/drawing/2014/main" id="{C9EDB984-421A-C844-93FF-1A689E2D9BD5}"/>
              </a:ext>
            </a:extLst>
          </p:cNvPr>
          <p:cNvPicPr>
            <a:picLocks noChangeAspect="1"/>
          </p:cNvPicPr>
          <p:nvPr/>
        </p:nvPicPr>
        <p:blipFill>
          <a:blip r:embed="rId4"/>
          <a:stretch>
            <a:fillRect/>
          </a:stretch>
        </p:blipFill>
        <p:spPr>
          <a:xfrm>
            <a:off x="2099728" y="3272345"/>
            <a:ext cx="5004631" cy="950077"/>
          </a:xfrm>
          <a:prstGeom prst="rect">
            <a:avLst/>
          </a:prstGeom>
        </p:spPr>
      </p:pic>
    </p:spTree>
    <p:extLst>
      <p:ext uri="{BB962C8B-B14F-4D97-AF65-F5344CB8AC3E}">
        <p14:creationId xmlns:p14="http://schemas.microsoft.com/office/powerpoint/2010/main" val="86902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E5316FCC-437A-1447-BAF7-8BCB12546566}"/>
              </a:ext>
            </a:extLst>
          </p:cNvPr>
          <p:cNvSpPr>
            <a:spLocks noGrp="1"/>
          </p:cNvSpPr>
          <p:nvPr>
            <p:ph idx="1"/>
          </p:nvPr>
        </p:nvSpPr>
        <p:spPr>
          <a:xfrm>
            <a:off x="457200" y="1682404"/>
            <a:ext cx="8229600" cy="4673948"/>
          </a:xfrm>
        </p:spPr>
        <p:txBody>
          <a:bodyPr/>
          <a:lstStyle/>
          <a:p>
            <a:r>
              <a:rPr lang="ja-JP" altLang="en-US" dirty="0"/>
              <a:t>変化点を</a:t>
            </a:r>
            <a:r>
              <a:rPr lang="en-US" altLang="ja-JP" dirty="0"/>
              <a:t>              </a:t>
            </a:r>
            <a:r>
              <a:rPr lang="ja-JP" altLang="en-US" dirty="0"/>
              <a:t>として</a:t>
            </a:r>
            <a:r>
              <a:rPr lang="en-US" altLang="ja-JP" dirty="0"/>
              <a:t>, </a:t>
            </a:r>
            <a:r>
              <a:rPr lang="ja-JP" altLang="en-US" dirty="0"/>
              <a:t>候補を多数用意する</a:t>
            </a:r>
            <a:endParaRPr lang="en-US" altLang="ja-JP" dirty="0"/>
          </a:p>
          <a:p>
            <a:r>
              <a:rPr kumimoji="1" lang="ja-JP" altLang="en-US" dirty="0"/>
              <a:t>変化パラメータ</a:t>
            </a:r>
            <a:r>
              <a:rPr kumimoji="1" lang="en-US" altLang="ja-JP" dirty="0"/>
              <a:t>   </a:t>
            </a:r>
            <a:r>
              <a:rPr kumimoji="1" lang="ja-JP" altLang="en-US" dirty="0"/>
              <a:t>にスパース性を取り入れることで柔軟に変化点に対応できる</a:t>
            </a:r>
          </a:p>
        </p:txBody>
      </p:sp>
      <p:sp>
        <p:nvSpPr>
          <p:cNvPr id="5" name="フッター プレースホルダー 4">
            <a:extLst>
              <a:ext uri="{FF2B5EF4-FFF2-40B4-BE49-F238E27FC236}">
                <a16:creationId xmlns:a16="http://schemas.microsoft.com/office/drawing/2014/main" id="{0239790A-3137-6F48-A6B0-C555F030898F}"/>
              </a:ext>
            </a:extLst>
          </p:cNvPr>
          <p:cNvSpPr>
            <a:spLocks noGrp="1"/>
          </p:cNvSpPr>
          <p:nvPr>
            <p:ph type="ftr" sz="quarter" idx="11"/>
          </p:nvPr>
        </p:nvSpPr>
        <p:spPr/>
        <p:txBody>
          <a:bodyPr/>
          <a:lstStyle/>
          <a:p>
            <a:r>
              <a:rPr lang="ja-JP" altLang="en-US"/>
              <a:t>チーム葛飾</a:t>
            </a:r>
          </a:p>
        </p:txBody>
      </p:sp>
      <p:sp>
        <p:nvSpPr>
          <p:cNvPr id="6" name="スライド番号プレースホルダー 5">
            <a:extLst>
              <a:ext uri="{FF2B5EF4-FFF2-40B4-BE49-F238E27FC236}">
                <a16:creationId xmlns:a16="http://schemas.microsoft.com/office/drawing/2014/main" id="{0FBE157A-B70A-A044-B934-193C4D36C8A9}"/>
              </a:ext>
            </a:extLst>
          </p:cNvPr>
          <p:cNvSpPr>
            <a:spLocks noGrp="1"/>
          </p:cNvSpPr>
          <p:nvPr>
            <p:ph type="sldNum" sz="quarter" idx="12"/>
          </p:nvPr>
        </p:nvSpPr>
        <p:spPr/>
        <p:txBody>
          <a:bodyPr/>
          <a:lstStyle/>
          <a:p>
            <a:fld id="{00000000-1234-1234-1234-123412341234}" type="slidenum">
              <a:rPr lang="en-US" altLang="ja-JP" smtClean="0"/>
              <a:pPr/>
              <a:t>6</a:t>
            </a:fld>
            <a:endParaRPr lang="ja-JP" altLang="en-US"/>
          </a:p>
        </p:txBody>
      </p:sp>
      <p:sp>
        <p:nvSpPr>
          <p:cNvPr id="7" name="Shape 86">
            <a:extLst>
              <a:ext uri="{FF2B5EF4-FFF2-40B4-BE49-F238E27FC236}">
                <a16:creationId xmlns:a16="http://schemas.microsoft.com/office/drawing/2014/main" id="{480D9002-60DE-4540-81EA-78FD70A277FB}"/>
              </a:ext>
            </a:extLst>
          </p:cNvPr>
          <p:cNvSpPr txBox="1">
            <a:spLocks noGrp="1"/>
          </p:cNvSpPr>
          <p:nvPr>
            <p:ph type="title"/>
          </p:nvPr>
        </p:nvSpPr>
        <p:spPr>
          <a:xfrm>
            <a:off x="300625" y="468824"/>
            <a:ext cx="8843375" cy="1063642"/>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ja-JP" altLang="en-US" b="0" i="0" u="none" strike="noStrike" cap="none" dirty="0">
                <a:solidFill>
                  <a:schemeClr val="dk1"/>
                </a:solidFill>
                <a:cs typeface="Calibri"/>
                <a:sym typeface="Calibri"/>
              </a:rPr>
              <a:t>変化点モデル</a:t>
            </a:r>
            <a:r>
              <a:rPr lang="en-US" altLang="ja-JP" b="0" i="0" u="none" strike="noStrike" cap="none" dirty="0">
                <a:solidFill>
                  <a:schemeClr val="dk1"/>
                </a:solidFill>
                <a:cs typeface="Calibri"/>
                <a:sym typeface="Calibri"/>
              </a:rPr>
              <a:t>(</a:t>
            </a:r>
            <a:r>
              <a:rPr lang="ja-JP" altLang="en-US" b="0" i="0" u="none" strike="noStrike" cap="none" dirty="0">
                <a:solidFill>
                  <a:schemeClr val="dk1"/>
                </a:solidFill>
                <a:cs typeface="Calibri"/>
                <a:sym typeface="Calibri"/>
              </a:rPr>
              <a:t>ベースライントレンド</a:t>
            </a:r>
            <a:r>
              <a:rPr lang="en-US" altLang="ja-JP" b="0" i="0" u="none" strike="noStrike" cap="none" dirty="0">
                <a:solidFill>
                  <a:schemeClr val="dk1"/>
                </a:solidFill>
                <a:cs typeface="Calibri"/>
                <a:sym typeface="Calibri"/>
              </a:rPr>
              <a:t>)</a:t>
            </a:r>
            <a:endParaRPr b="0" i="0" u="none" strike="noStrike" cap="none" dirty="0">
              <a:solidFill>
                <a:schemeClr val="dk1"/>
              </a:solidFill>
              <a:cs typeface="Calibri"/>
              <a:sym typeface="Calibri"/>
            </a:endParaRPr>
          </a:p>
        </p:txBody>
      </p:sp>
      <p:pic>
        <p:nvPicPr>
          <p:cNvPr id="13" name="図 12">
            <a:extLst>
              <a:ext uri="{FF2B5EF4-FFF2-40B4-BE49-F238E27FC236}">
                <a16:creationId xmlns:a16="http://schemas.microsoft.com/office/drawing/2014/main" id="{75811755-2C3B-D14C-BE6D-266DC5234FCD}"/>
              </a:ext>
            </a:extLst>
          </p:cNvPr>
          <p:cNvPicPr>
            <a:picLocks noChangeAspect="1"/>
          </p:cNvPicPr>
          <p:nvPr/>
        </p:nvPicPr>
        <p:blipFill>
          <a:blip r:embed="rId3"/>
          <a:stretch>
            <a:fillRect/>
          </a:stretch>
        </p:blipFill>
        <p:spPr>
          <a:xfrm>
            <a:off x="3336686" y="2263868"/>
            <a:ext cx="266700" cy="330200"/>
          </a:xfrm>
          <a:prstGeom prst="rect">
            <a:avLst/>
          </a:prstGeom>
        </p:spPr>
      </p:pic>
      <p:pic>
        <p:nvPicPr>
          <p:cNvPr id="4" name="図 3">
            <a:extLst>
              <a:ext uri="{FF2B5EF4-FFF2-40B4-BE49-F238E27FC236}">
                <a16:creationId xmlns:a16="http://schemas.microsoft.com/office/drawing/2014/main" id="{47103C74-AAE9-CD4A-BE9D-039A452813D1}"/>
              </a:ext>
            </a:extLst>
          </p:cNvPr>
          <p:cNvPicPr>
            <a:picLocks noChangeAspect="1"/>
          </p:cNvPicPr>
          <p:nvPr/>
        </p:nvPicPr>
        <p:blipFill>
          <a:blip r:embed="rId4"/>
          <a:stretch>
            <a:fillRect/>
          </a:stretch>
        </p:blipFill>
        <p:spPr>
          <a:xfrm>
            <a:off x="2200145" y="1826362"/>
            <a:ext cx="1607767" cy="287568"/>
          </a:xfrm>
          <a:prstGeom prst="rect">
            <a:avLst/>
          </a:prstGeom>
        </p:spPr>
      </p:pic>
      <p:pic>
        <p:nvPicPr>
          <p:cNvPr id="12" name="図 11">
            <a:extLst>
              <a:ext uri="{FF2B5EF4-FFF2-40B4-BE49-F238E27FC236}">
                <a16:creationId xmlns:a16="http://schemas.microsoft.com/office/drawing/2014/main" id="{A474F9B3-59B4-2142-BE87-709A51128AF3}"/>
              </a:ext>
            </a:extLst>
          </p:cNvPr>
          <p:cNvPicPr>
            <a:picLocks noChangeAspect="1"/>
          </p:cNvPicPr>
          <p:nvPr/>
        </p:nvPicPr>
        <p:blipFill>
          <a:blip r:embed="rId5"/>
          <a:stretch>
            <a:fillRect/>
          </a:stretch>
        </p:blipFill>
        <p:spPr>
          <a:xfrm>
            <a:off x="733032" y="3393745"/>
            <a:ext cx="7978559" cy="2668852"/>
          </a:xfrm>
          <a:prstGeom prst="rect">
            <a:avLst/>
          </a:prstGeom>
        </p:spPr>
      </p:pic>
      <p:sp>
        <p:nvSpPr>
          <p:cNvPr id="2" name="正方形/長方形 1">
            <a:extLst>
              <a:ext uri="{FF2B5EF4-FFF2-40B4-BE49-F238E27FC236}">
                <a16:creationId xmlns:a16="http://schemas.microsoft.com/office/drawing/2014/main" id="{E5FD4D55-5ADF-D24B-8874-8708F79BF5B4}"/>
              </a:ext>
            </a:extLst>
          </p:cNvPr>
          <p:cNvSpPr/>
          <p:nvPr/>
        </p:nvSpPr>
        <p:spPr>
          <a:xfrm>
            <a:off x="6368881" y="5691162"/>
            <a:ext cx="2775119" cy="369332"/>
          </a:xfrm>
          <a:prstGeom prst="rect">
            <a:avLst/>
          </a:prstGeom>
        </p:spPr>
        <p:txBody>
          <a:bodyPr wrap="none">
            <a:spAutoFit/>
          </a:bodyPr>
          <a:lstStyle/>
          <a:p>
            <a:r>
              <a:rPr lang="en-US" altLang="ja-JP" sz="1800" dirty="0"/>
              <a:t>Taylor and </a:t>
            </a:r>
            <a:r>
              <a:rPr lang="en-US" altLang="ja-JP" sz="1800" dirty="0" err="1"/>
              <a:t>Letham</a:t>
            </a:r>
            <a:r>
              <a:rPr lang="en-US" altLang="ja-JP" sz="1800" dirty="0"/>
              <a:t>(2017)</a:t>
            </a:r>
            <a:endParaRPr lang="ja-JP" altLang="en-US" sz="1800" dirty="0"/>
          </a:p>
        </p:txBody>
      </p:sp>
    </p:spTree>
    <p:extLst>
      <p:ext uri="{BB962C8B-B14F-4D97-AF65-F5344CB8AC3E}">
        <p14:creationId xmlns:p14="http://schemas.microsoft.com/office/powerpoint/2010/main" val="370004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E5316FCC-437A-1447-BAF7-8BCB12546566}"/>
                  </a:ext>
                </a:extLst>
              </p:cNvPr>
              <p:cNvSpPr>
                <a:spLocks noGrp="1"/>
              </p:cNvSpPr>
              <p:nvPr>
                <p:ph idx="1"/>
              </p:nvPr>
            </p:nvSpPr>
            <p:spPr>
              <a:xfrm>
                <a:off x="457200" y="1682404"/>
                <a:ext cx="8229600" cy="4167251"/>
              </a:xfrm>
            </p:spPr>
            <p:txBody>
              <a:bodyPr>
                <a:normAutofit/>
              </a:bodyPr>
              <a:lstStyle/>
              <a:p>
                <a14:m>
                  <m:oMath xmlns:m="http://schemas.openxmlformats.org/officeDocument/2006/math">
                    <m:r>
                      <a:rPr lang="en-US" altLang="ja-JP" b="0" i="1" smtClean="0">
                        <a:latin typeface="Cambria Math" panose="02040503050406030204" pitchFamily="18" charset="0"/>
                      </a:rPr>
                      <m:t>2</m:t>
                    </m:r>
                    <m:r>
                      <a:rPr lang="en-US" altLang="ja-JP" b="0" i="1" smtClean="0">
                        <a:latin typeface="Cambria Math" panose="02040503050406030204" pitchFamily="18" charset="0"/>
                      </a:rPr>
                      <m:t>𝑁</m:t>
                    </m:r>
                  </m:oMath>
                </a14:m>
                <a:r>
                  <a:rPr lang="ja-JP" altLang="en-US" dirty="0"/>
                  <a:t>個の三角関数の重ね合わせで周期性を表現</a:t>
                </a:r>
                <a:r>
                  <a:rPr lang="en-US" altLang="ja-JP" dirty="0"/>
                  <a:t> 					</a:t>
                </a:r>
                <a:r>
                  <a:rPr lang="en-US" altLang="ja-JP" sz="1800" dirty="0"/>
                  <a:t>(Harvey and Shephard (1993))</a:t>
                </a:r>
              </a:p>
              <a:p>
                <a:endParaRPr kumimoji="1"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r>
                  <a:rPr kumimoji="1" lang="ja-JP" altLang="en-US" dirty="0"/>
                  <a:t>年周期</a:t>
                </a:r>
                <a:r>
                  <a:rPr kumimoji="1" lang="en-US" altLang="ja-JP" dirty="0"/>
                  <a:t> : </a:t>
                </a:r>
                <a14:m>
                  <m:oMath xmlns:m="http://schemas.openxmlformats.org/officeDocument/2006/math">
                    <m:r>
                      <a:rPr kumimoji="1" lang="en-US" altLang="ja-JP" b="0" i="1" smtClean="0">
                        <a:latin typeface="Cambria Math" panose="02040503050406030204" pitchFamily="18" charset="0"/>
                      </a:rPr>
                      <m:t>𝑁</m:t>
                    </m:r>
                    <m:r>
                      <a:rPr kumimoji="1" lang="en-US" altLang="ja-JP" b="0" i="1" smtClean="0">
                        <a:latin typeface="Cambria Math" panose="02040503050406030204" pitchFamily="18" charset="0"/>
                      </a:rPr>
                      <m:t>=10,  </m:t>
                    </m:r>
                    <m:r>
                      <a:rPr kumimoji="1" lang="en-US" altLang="ja-JP" b="0" i="1" smtClean="0">
                        <a:latin typeface="Cambria Math" panose="02040503050406030204" pitchFamily="18" charset="0"/>
                      </a:rPr>
                      <m:t>𝑃</m:t>
                    </m:r>
                    <m:r>
                      <a:rPr kumimoji="1" lang="en-US" altLang="ja-JP" b="0" i="1" smtClean="0">
                        <a:latin typeface="Cambria Math" panose="02040503050406030204" pitchFamily="18" charset="0"/>
                      </a:rPr>
                      <m:t>=365 </m:t>
                    </m:r>
                  </m:oMath>
                </a14:m>
                <a:endParaRPr kumimoji="1" lang="en-US" altLang="ja-JP" dirty="0"/>
              </a:p>
              <a:p>
                <a:pPr marL="0" indent="0">
                  <a:buNone/>
                </a:pPr>
                <a:r>
                  <a:rPr lang="ja-JP" altLang="en-US" dirty="0"/>
                  <a:t>週周期</a:t>
                </a:r>
                <a:r>
                  <a:rPr lang="en-US" altLang="ja-JP" dirty="0"/>
                  <a:t> : </a:t>
                </a:r>
                <a14:m>
                  <m:oMath xmlns:m="http://schemas.openxmlformats.org/officeDocument/2006/math">
                    <m:r>
                      <a:rPr lang="en-US" altLang="ja-JP" i="1">
                        <a:latin typeface="Cambria Math" panose="02040503050406030204" pitchFamily="18" charset="0"/>
                      </a:rPr>
                      <m:t>𝑁</m:t>
                    </m:r>
                    <m:r>
                      <a:rPr lang="en-US" altLang="ja-JP" i="1">
                        <a:latin typeface="Cambria Math" panose="02040503050406030204" pitchFamily="18" charset="0"/>
                      </a:rPr>
                      <m:t>=3,  </m:t>
                    </m:r>
                    <m:r>
                      <a:rPr lang="en-US" altLang="ja-JP" i="1">
                        <a:latin typeface="Cambria Math" panose="02040503050406030204" pitchFamily="18" charset="0"/>
                      </a:rPr>
                      <m:t>𝑃</m:t>
                    </m:r>
                    <m:r>
                      <a:rPr lang="en-US" altLang="ja-JP" i="1">
                        <a:latin typeface="Cambria Math" panose="02040503050406030204" pitchFamily="18" charset="0"/>
                      </a:rPr>
                      <m:t>=7 </m:t>
                    </m:r>
                  </m:oMath>
                </a14:m>
                <a:r>
                  <a:rPr lang="en-US" altLang="ja-JP" dirty="0"/>
                  <a:t>		</a:t>
                </a:r>
                <a:endParaRPr lang="en-US" altLang="ja-JP" sz="1800" dirty="0"/>
              </a:p>
            </p:txBody>
          </p:sp>
        </mc:Choice>
        <mc:Fallback xmlns="">
          <p:sp>
            <p:nvSpPr>
              <p:cNvPr id="3" name="コンテンツ プレースホルダー 2">
                <a:extLst>
                  <a:ext uri="{FF2B5EF4-FFF2-40B4-BE49-F238E27FC236}">
                    <a16:creationId xmlns:a16="http://schemas.microsoft.com/office/drawing/2014/main" id="{E5316FCC-437A-1447-BAF7-8BCB12546566}"/>
                  </a:ext>
                </a:extLst>
              </p:cNvPr>
              <p:cNvSpPr>
                <a:spLocks noGrp="1" noRot="1" noChangeAspect="1" noMove="1" noResize="1" noEditPoints="1" noAdjustHandles="1" noChangeArrowheads="1" noChangeShapeType="1" noTextEdit="1"/>
              </p:cNvSpPr>
              <p:nvPr>
                <p:ph idx="1"/>
              </p:nvPr>
            </p:nvSpPr>
            <p:spPr>
              <a:xfrm>
                <a:off x="457200" y="1682404"/>
                <a:ext cx="8229600" cy="4167251"/>
              </a:xfrm>
              <a:blipFill>
                <a:blip r:embed="rId3"/>
                <a:stretch>
                  <a:fillRect l="-1698" t="-1216" r="-463" b="-608"/>
                </a:stretch>
              </a:blipFill>
            </p:spPr>
            <p:txBody>
              <a:bodyPr/>
              <a:lstStyle/>
              <a:p>
                <a:r>
                  <a:rPr lang="ja-JP" altLang="en-US">
                    <a:noFill/>
                  </a:rPr>
                  <a:t> </a:t>
                </a:r>
              </a:p>
            </p:txBody>
          </p:sp>
        </mc:Fallback>
      </mc:AlternateContent>
      <p:sp>
        <p:nvSpPr>
          <p:cNvPr id="5" name="フッター プレースホルダー 4">
            <a:extLst>
              <a:ext uri="{FF2B5EF4-FFF2-40B4-BE49-F238E27FC236}">
                <a16:creationId xmlns:a16="http://schemas.microsoft.com/office/drawing/2014/main" id="{0239790A-3137-6F48-A6B0-C555F030898F}"/>
              </a:ext>
            </a:extLst>
          </p:cNvPr>
          <p:cNvSpPr>
            <a:spLocks noGrp="1"/>
          </p:cNvSpPr>
          <p:nvPr>
            <p:ph type="ftr" sz="quarter" idx="11"/>
          </p:nvPr>
        </p:nvSpPr>
        <p:spPr/>
        <p:txBody>
          <a:bodyPr/>
          <a:lstStyle/>
          <a:p>
            <a:r>
              <a:rPr lang="ja-JP" altLang="en-US"/>
              <a:t>チーム葛飾</a:t>
            </a:r>
          </a:p>
        </p:txBody>
      </p:sp>
      <p:sp>
        <p:nvSpPr>
          <p:cNvPr id="6" name="スライド番号プレースホルダー 5">
            <a:extLst>
              <a:ext uri="{FF2B5EF4-FFF2-40B4-BE49-F238E27FC236}">
                <a16:creationId xmlns:a16="http://schemas.microsoft.com/office/drawing/2014/main" id="{0FBE157A-B70A-A044-B934-193C4D36C8A9}"/>
              </a:ext>
            </a:extLst>
          </p:cNvPr>
          <p:cNvSpPr>
            <a:spLocks noGrp="1"/>
          </p:cNvSpPr>
          <p:nvPr>
            <p:ph type="sldNum" sz="quarter" idx="12"/>
          </p:nvPr>
        </p:nvSpPr>
        <p:spPr/>
        <p:txBody>
          <a:bodyPr/>
          <a:lstStyle/>
          <a:p>
            <a:fld id="{00000000-1234-1234-1234-123412341234}" type="slidenum">
              <a:rPr lang="en-US" altLang="ja-JP" smtClean="0"/>
              <a:pPr/>
              <a:t>7</a:t>
            </a:fld>
            <a:endParaRPr lang="ja-JP" altLang="en-US"/>
          </a:p>
        </p:txBody>
      </p:sp>
      <p:sp>
        <p:nvSpPr>
          <p:cNvPr id="7" name="Shape 86">
            <a:extLst>
              <a:ext uri="{FF2B5EF4-FFF2-40B4-BE49-F238E27FC236}">
                <a16:creationId xmlns:a16="http://schemas.microsoft.com/office/drawing/2014/main" id="{480D9002-60DE-4540-81EA-78FD70A277FB}"/>
              </a:ext>
            </a:extLst>
          </p:cNvPr>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ja-JP" altLang="en-US" b="0" i="0" u="none" strike="noStrike" cap="none" dirty="0">
                <a:solidFill>
                  <a:schemeClr val="dk1"/>
                </a:solidFill>
                <a:cs typeface="Calibri"/>
                <a:sym typeface="Calibri"/>
              </a:rPr>
              <a:t>季節周期</a:t>
            </a:r>
            <a:endParaRPr b="0" i="0" u="none" strike="noStrike" cap="none" dirty="0">
              <a:solidFill>
                <a:schemeClr val="dk1"/>
              </a:solidFill>
              <a:cs typeface="Calibri"/>
              <a:sym typeface="Calibri"/>
            </a:endParaRPr>
          </a:p>
        </p:txBody>
      </p:sp>
      <p:pic>
        <p:nvPicPr>
          <p:cNvPr id="4" name="図 3">
            <a:extLst>
              <a:ext uri="{FF2B5EF4-FFF2-40B4-BE49-F238E27FC236}">
                <a16:creationId xmlns:a16="http://schemas.microsoft.com/office/drawing/2014/main" id="{A52BDA91-7608-7245-9C41-8BA042A9C848}"/>
              </a:ext>
            </a:extLst>
          </p:cNvPr>
          <p:cNvPicPr>
            <a:picLocks noChangeAspect="1"/>
          </p:cNvPicPr>
          <p:nvPr/>
        </p:nvPicPr>
        <p:blipFill>
          <a:blip r:embed="rId4"/>
          <a:stretch>
            <a:fillRect/>
          </a:stretch>
        </p:blipFill>
        <p:spPr>
          <a:xfrm>
            <a:off x="533400" y="2907604"/>
            <a:ext cx="7955491" cy="1125777"/>
          </a:xfrm>
          <a:prstGeom prst="rect">
            <a:avLst/>
          </a:prstGeom>
        </p:spPr>
      </p:pic>
    </p:spTree>
    <p:extLst>
      <p:ext uri="{BB962C8B-B14F-4D97-AF65-F5344CB8AC3E}">
        <p14:creationId xmlns:p14="http://schemas.microsoft.com/office/powerpoint/2010/main" val="2692476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E5316FCC-437A-1447-BAF7-8BCB12546566}"/>
                  </a:ext>
                </a:extLst>
              </p:cNvPr>
              <p:cNvSpPr>
                <a:spLocks noGrp="1"/>
              </p:cNvSpPr>
              <p:nvPr>
                <p:ph idx="1"/>
              </p:nvPr>
            </p:nvSpPr>
            <p:spPr>
              <a:xfrm>
                <a:off x="457200" y="1682404"/>
                <a:ext cx="8229600" cy="4190858"/>
              </a:xfrm>
            </p:spPr>
            <p:txBody>
              <a:bodyPr>
                <a:normAutofit lnSpcReduction="10000"/>
              </a:bodyPr>
              <a:lstStyle/>
              <a:p>
                <a:r>
                  <a:rPr kumimoji="1" lang="ja-JP" altLang="en-US" dirty="0"/>
                  <a:t>「平日かつ祝日」</a:t>
                </a:r>
                <a:r>
                  <a:rPr kumimoji="1" lang="en-US" altLang="ja-JP" dirty="0"/>
                  <a:t>, </a:t>
                </a:r>
                <a:r>
                  <a:rPr kumimoji="1" lang="ja-JP" altLang="en-US" dirty="0"/>
                  <a:t>「平日かつ祝前日」を表すダミー変数を用意</a:t>
                </a:r>
                <a:endParaRPr kumimoji="1" lang="en-US" altLang="ja-JP" dirty="0"/>
              </a:p>
              <a:p>
                <a:r>
                  <a:rPr lang="ja-JP" altLang="en-US" dirty="0"/>
                  <a:t>祝日と祝前日の効果は一定だと仮定</a:t>
                </a:r>
                <a:endParaRPr kumimoji="1" lang="en-US" altLang="ja-JP" dirty="0"/>
              </a:p>
              <a:p>
                <a:pPr marL="0" indent="0">
                  <a:buNone/>
                </a:pPr>
                <a:endParaRPr lang="en-US" altLang="ja-JP" dirty="0"/>
              </a:p>
              <a:p>
                <a:pPr marL="0" indent="0">
                  <a:buNone/>
                </a:pPr>
                <a:endParaRPr kumimoji="1" lang="en-US" altLang="ja-JP" dirty="0"/>
              </a:p>
              <a:p>
                <a:pPr marL="0" indent="0">
                  <a:buNone/>
                </a:pPr>
                <a:endParaRPr kumimoji="1" lang="en-US" altLang="ja-JP" dirty="0"/>
              </a:p>
              <a:p>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𝐷</m:t>
                        </m:r>
                      </m:e>
                      <m:sub>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𝑡</m:t>
                        </m:r>
                      </m:sub>
                    </m:sSub>
                    <m:r>
                      <a:rPr lang="en-US" altLang="ja-JP" sz="2400" b="0" i="1" smtClean="0">
                        <a:latin typeface="Cambria Math" panose="02040503050406030204" pitchFamily="18" charset="0"/>
                      </a:rPr>
                      <m:t> :</m:t>
                    </m:r>
                    <m:r>
                      <a:rPr lang="ja-JP" altLang="en-US" sz="2400" i="1">
                        <a:latin typeface="Cambria Math" panose="02040503050406030204" pitchFamily="18" charset="0"/>
                      </a:rPr>
                      <m:t>「</m:t>
                    </m:r>
                    <m:r>
                      <a:rPr lang="en-US" altLang="ja-JP" sz="2400" b="0" i="1" smtClean="0">
                        <a:latin typeface="Cambria Math" panose="02040503050406030204" pitchFamily="18" charset="0"/>
                      </a:rPr>
                      <m:t>𝑡</m:t>
                    </m:r>
                    <m:r>
                      <a:rPr lang="en-US" altLang="ja-JP" sz="2400" b="0" i="0" smtClean="0">
                        <a:latin typeface="Cambria Math" panose="02040503050406030204" pitchFamily="18" charset="0"/>
                      </a:rPr>
                      <m:t> </m:t>
                    </m:r>
                  </m:oMath>
                </a14:m>
                <a:r>
                  <a:rPr lang="ja-JP" altLang="en-US" sz="2400" dirty="0"/>
                  <a:t>が平日かつ祝日」を表すダミー変数</a:t>
                </a:r>
                <a:endParaRPr lang="en-US" altLang="ja-JP" sz="2400" dirty="0"/>
              </a:p>
              <a:p>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𝐷</m:t>
                        </m:r>
                      </m:e>
                      <m:sub>
                        <m:r>
                          <a:rPr lang="en-US" altLang="ja-JP" sz="2400" b="0" i="1" smtClean="0">
                            <a:latin typeface="Cambria Math" panose="02040503050406030204" pitchFamily="18" charset="0"/>
                          </a:rPr>
                          <m:t>2</m:t>
                        </m:r>
                        <m:r>
                          <a:rPr lang="en-US" altLang="ja-JP" sz="2400" i="1">
                            <a:latin typeface="Cambria Math" panose="02040503050406030204" pitchFamily="18" charset="0"/>
                          </a:rPr>
                          <m:t>,</m:t>
                        </m:r>
                        <m:r>
                          <a:rPr lang="en-US" altLang="ja-JP" sz="2400" i="1">
                            <a:latin typeface="Cambria Math" panose="02040503050406030204" pitchFamily="18" charset="0"/>
                          </a:rPr>
                          <m:t>𝑡</m:t>
                        </m:r>
                      </m:sub>
                    </m:sSub>
                    <m:r>
                      <a:rPr lang="en-US" altLang="ja-JP" sz="2400" i="1">
                        <a:latin typeface="Cambria Math" panose="02040503050406030204" pitchFamily="18" charset="0"/>
                      </a:rPr>
                      <m:t> :</m:t>
                    </m:r>
                    <m:r>
                      <a:rPr lang="ja-JP" altLang="en-US" sz="2400" i="1">
                        <a:latin typeface="Cambria Math" panose="02040503050406030204" pitchFamily="18" charset="0"/>
                      </a:rPr>
                      <m:t>「</m:t>
                    </m:r>
                    <m:r>
                      <a:rPr lang="en-US" altLang="ja-JP" sz="2400" i="1">
                        <a:latin typeface="Cambria Math" panose="02040503050406030204" pitchFamily="18" charset="0"/>
                      </a:rPr>
                      <m:t>𝑡</m:t>
                    </m:r>
                    <m:r>
                      <a:rPr lang="en-US" altLang="ja-JP" sz="2400" b="0" i="0" smtClean="0">
                        <a:latin typeface="Cambria Math" panose="02040503050406030204" pitchFamily="18" charset="0"/>
                      </a:rPr>
                      <m:t> </m:t>
                    </m:r>
                  </m:oMath>
                </a14:m>
                <a:r>
                  <a:rPr lang="ja-JP" altLang="en-US" sz="2400" dirty="0"/>
                  <a:t>が平日かつ祝前日」を表すダミー変数</a:t>
                </a:r>
                <a:endParaRPr lang="en-US" altLang="ja-JP" sz="2400" dirty="0"/>
              </a:p>
              <a:p>
                <a14:m>
                  <m:oMath xmlns:m="http://schemas.openxmlformats.org/officeDocument/2006/math">
                    <m:sSub>
                      <m:sSubPr>
                        <m:ctrlPr>
                          <a:rPr lang="en-US" altLang="ja-JP" sz="2400" i="1" smtClean="0">
                            <a:latin typeface="Cambria Math" panose="02040503050406030204" pitchFamily="18" charset="0"/>
                          </a:rPr>
                        </m:ctrlPr>
                      </m:sSubPr>
                      <m:e>
                        <m:r>
                          <a:rPr lang="en-US" altLang="ja-JP" sz="2400" i="1" smtClean="0">
                            <a:latin typeface="Cambria Math" panose="02040503050406030204" pitchFamily="18" charset="0"/>
                          </a:rPr>
                          <m:t>𝜅</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 : </m:t>
                    </m:r>
                  </m:oMath>
                </a14:m>
                <a:r>
                  <a:rPr lang="ja-JP" altLang="en-US" sz="2400" dirty="0"/>
                  <a:t>各種祝日の係数パラメータ</a:t>
                </a:r>
                <a:endParaRPr lang="en-US" altLang="ja-JP" sz="2400" dirty="0"/>
              </a:p>
            </p:txBody>
          </p:sp>
        </mc:Choice>
        <mc:Fallback xmlns="">
          <p:sp>
            <p:nvSpPr>
              <p:cNvPr id="3" name="コンテンツ プレースホルダー 2">
                <a:extLst>
                  <a:ext uri="{FF2B5EF4-FFF2-40B4-BE49-F238E27FC236}">
                    <a16:creationId xmlns:a16="http://schemas.microsoft.com/office/drawing/2014/main" id="{E5316FCC-437A-1447-BAF7-8BCB12546566}"/>
                  </a:ext>
                </a:extLst>
              </p:cNvPr>
              <p:cNvSpPr>
                <a:spLocks noGrp="1" noRot="1" noChangeAspect="1" noMove="1" noResize="1" noEditPoints="1" noAdjustHandles="1" noChangeArrowheads="1" noChangeShapeType="1" noTextEdit="1"/>
              </p:cNvSpPr>
              <p:nvPr>
                <p:ph idx="1"/>
              </p:nvPr>
            </p:nvSpPr>
            <p:spPr>
              <a:xfrm>
                <a:off x="457200" y="1682404"/>
                <a:ext cx="8229600" cy="4190858"/>
              </a:xfrm>
              <a:blipFill>
                <a:blip r:embed="rId3"/>
                <a:stretch>
                  <a:fillRect l="-1235" t="-2424"/>
                </a:stretch>
              </a:blipFill>
            </p:spPr>
            <p:txBody>
              <a:bodyPr/>
              <a:lstStyle/>
              <a:p>
                <a:r>
                  <a:rPr lang="ja-JP" altLang="en-US">
                    <a:noFill/>
                  </a:rPr>
                  <a:t> </a:t>
                </a:r>
              </a:p>
            </p:txBody>
          </p:sp>
        </mc:Fallback>
      </mc:AlternateContent>
      <p:sp>
        <p:nvSpPr>
          <p:cNvPr id="5" name="フッター プレースホルダー 4">
            <a:extLst>
              <a:ext uri="{FF2B5EF4-FFF2-40B4-BE49-F238E27FC236}">
                <a16:creationId xmlns:a16="http://schemas.microsoft.com/office/drawing/2014/main" id="{0239790A-3137-6F48-A6B0-C555F030898F}"/>
              </a:ext>
            </a:extLst>
          </p:cNvPr>
          <p:cNvSpPr>
            <a:spLocks noGrp="1"/>
          </p:cNvSpPr>
          <p:nvPr>
            <p:ph type="ftr" sz="quarter" idx="11"/>
          </p:nvPr>
        </p:nvSpPr>
        <p:spPr/>
        <p:txBody>
          <a:bodyPr/>
          <a:lstStyle/>
          <a:p>
            <a:r>
              <a:rPr lang="ja-JP" altLang="en-US"/>
              <a:t>チーム葛飾</a:t>
            </a:r>
          </a:p>
        </p:txBody>
      </p:sp>
      <p:sp>
        <p:nvSpPr>
          <p:cNvPr id="6" name="スライド番号プレースホルダー 5">
            <a:extLst>
              <a:ext uri="{FF2B5EF4-FFF2-40B4-BE49-F238E27FC236}">
                <a16:creationId xmlns:a16="http://schemas.microsoft.com/office/drawing/2014/main" id="{0FBE157A-B70A-A044-B934-193C4D36C8A9}"/>
              </a:ext>
            </a:extLst>
          </p:cNvPr>
          <p:cNvSpPr>
            <a:spLocks noGrp="1"/>
          </p:cNvSpPr>
          <p:nvPr>
            <p:ph type="sldNum" sz="quarter" idx="12"/>
          </p:nvPr>
        </p:nvSpPr>
        <p:spPr/>
        <p:txBody>
          <a:bodyPr/>
          <a:lstStyle/>
          <a:p>
            <a:fld id="{00000000-1234-1234-1234-123412341234}" type="slidenum">
              <a:rPr lang="en-US" altLang="ja-JP" smtClean="0"/>
              <a:pPr/>
              <a:t>8</a:t>
            </a:fld>
            <a:endParaRPr lang="ja-JP" altLang="en-US"/>
          </a:p>
        </p:txBody>
      </p:sp>
      <p:sp>
        <p:nvSpPr>
          <p:cNvPr id="7" name="Shape 86">
            <a:extLst>
              <a:ext uri="{FF2B5EF4-FFF2-40B4-BE49-F238E27FC236}">
                <a16:creationId xmlns:a16="http://schemas.microsoft.com/office/drawing/2014/main" id="{480D9002-60DE-4540-81EA-78FD70A277FB}"/>
              </a:ext>
            </a:extLst>
          </p:cNvPr>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ja-JP" altLang="en-US" dirty="0">
                <a:solidFill>
                  <a:schemeClr val="dk1"/>
                </a:solidFill>
                <a:cs typeface="Calibri"/>
                <a:sym typeface="Calibri"/>
              </a:rPr>
              <a:t>祝日効果</a:t>
            </a:r>
            <a:endParaRPr b="0" i="0" u="none" strike="noStrike" cap="none" dirty="0">
              <a:solidFill>
                <a:schemeClr val="dk1"/>
              </a:solidFill>
              <a:cs typeface="Calibri"/>
              <a:sym typeface="Calibri"/>
            </a:endParaRPr>
          </a:p>
        </p:txBody>
      </p:sp>
      <p:pic>
        <p:nvPicPr>
          <p:cNvPr id="4" name="図 3">
            <a:extLst>
              <a:ext uri="{FF2B5EF4-FFF2-40B4-BE49-F238E27FC236}">
                <a16:creationId xmlns:a16="http://schemas.microsoft.com/office/drawing/2014/main" id="{9B17CAC2-3F62-8B42-B8D8-F76BC8B7E93E}"/>
              </a:ext>
            </a:extLst>
          </p:cNvPr>
          <p:cNvPicPr>
            <a:picLocks noChangeAspect="1"/>
          </p:cNvPicPr>
          <p:nvPr/>
        </p:nvPicPr>
        <p:blipFill>
          <a:blip r:embed="rId4"/>
          <a:stretch>
            <a:fillRect/>
          </a:stretch>
        </p:blipFill>
        <p:spPr>
          <a:xfrm>
            <a:off x="3111500" y="3007812"/>
            <a:ext cx="2921000" cy="1143000"/>
          </a:xfrm>
          <a:prstGeom prst="rect">
            <a:avLst/>
          </a:prstGeom>
        </p:spPr>
      </p:pic>
    </p:spTree>
    <p:extLst>
      <p:ext uri="{BB962C8B-B14F-4D97-AF65-F5344CB8AC3E}">
        <p14:creationId xmlns:p14="http://schemas.microsoft.com/office/powerpoint/2010/main" val="1438043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パラメータ推定</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p:txBody>
              <a:bodyPr>
                <a:normAutofit fontScale="92500" lnSpcReduction="20000"/>
              </a:bodyPr>
              <a:lstStyle/>
              <a:p>
                <a:r>
                  <a:rPr kumimoji="1" lang="ja-JP" altLang="en-US" dirty="0"/>
                  <a:t>尤度　</a:t>
                </a:r>
                <a14:m>
                  <m:oMath xmlns:m="http://schemas.openxmlformats.org/officeDocument/2006/math">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m:t>
                    </m:r>
                    <m:r>
                      <a:rPr kumimoji="1" lang="en-US" altLang="ja-JP" b="1" i="1" smtClean="0">
                        <a:latin typeface="Cambria Math" panose="02040503050406030204" pitchFamily="18" charset="0"/>
                      </a:rPr>
                      <m:t>𝒚</m:t>
                    </m:r>
                    <m:r>
                      <a:rPr kumimoji="1" lang="en-US" altLang="ja-JP" b="1" i="1" smtClean="0">
                        <a:latin typeface="Cambria Math" panose="02040503050406030204" pitchFamily="18" charset="0"/>
                      </a:rPr>
                      <m:t>;</m:t>
                    </m:r>
                    <m:r>
                      <a:rPr kumimoji="1" lang="en-US" altLang="ja-JP" b="1" i="1" smtClean="0">
                        <a:latin typeface="Cambria Math" panose="02040503050406030204" pitchFamily="18" charset="0"/>
                      </a:rPr>
                      <m:t>𝜽</m:t>
                    </m:r>
                    <m:r>
                      <a:rPr kumimoji="1" lang="en-US" altLang="ja-JP" b="1" i="1" smtClean="0">
                        <a:latin typeface="Cambria Math" panose="02040503050406030204" pitchFamily="18" charset="0"/>
                      </a:rPr>
                      <m:t>)</m:t>
                    </m:r>
                  </m:oMath>
                </a14:m>
                <a:endParaRPr kumimoji="1" lang="en-US" altLang="ja-JP" dirty="0"/>
              </a:p>
              <a:p>
                <a:pPr marL="0" indent="0">
                  <a:buNone/>
                </a:pPr>
                <a:endParaRPr kumimoji="1" lang="en-US" altLang="ja-JP" dirty="0"/>
              </a:p>
              <a:p>
                <a:endParaRPr lang="en-US" altLang="ja-JP" dirty="0"/>
              </a:p>
              <a:p>
                <a:endParaRPr kumimoji="1" lang="en-US" altLang="ja-JP" dirty="0"/>
              </a:p>
              <a:p>
                <a:endParaRPr lang="en-US" altLang="ja-JP" dirty="0"/>
              </a:p>
              <a:p>
                <a:r>
                  <a:rPr kumimoji="1" lang="ja-JP" altLang="en-US" dirty="0"/>
                  <a:t>事前分布　</a:t>
                </a:r>
                <a14:m>
                  <m:oMath xmlns:m="http://schemas.openxmlformats.org/officeDocument/2006/math">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m:t>
                    </m:r>
                    <m:r>
                      <a:rPr kumimoji="1" lang="en-US" altLang="ja-JP" b="1" i="1" smtClean="0">
                        <a:latin typeface="Cambria Math" panose="02040503050406030204" pitchFamily="18" charset="0"/>
                      </a:rPr>
                      <m:t>𝜽</m:t>
                    </m:r>
                    <m:r>
                      <a:rPr kumimoji="1" lang="en-US" altLang="ja-JP" b="1" i="1" smtClean="0">
                        <a:latin typeface="Cambria Math" panose="02040503050406030204" pitchFamily="18" charset="0"/>
                      </a:rPr>
                      <m:t>)</m:t>
                    </m:r>
                  </m:oMath>
                </a14:m>
                <a:endParaRPr kumimoji="1" lang="en-US" altLang="ja-JP" b="1" dirty="0"/>
              </a:p>
              <a:p>
                <a:endParaRPr lang="en-US" altLang="ja-JP" dirty="0"/>
              </a:p>
              <a:p>
                <a:endParaRPr kumimoji="1" lang="en-US" altLang="ja-JP" dirty="0"/>
              </a:p>
              <a:p>
                <a:r>
                  <a:rPr kumimoji="1" lang="en-US" altLang="ja-JP" dirty="0"/>
                  <a:t>MAP</a:t>
                </a:r>
                <a:r>
                  <a:rPr kumimoji="1" lang="ja-JP" altLang="en-US" dirty="0"/>
                  <a:t>推定量　</a:t>
                </a:r>
                <a14:m>
                  <m:oMath xmlns:m="http://schemas.openxmlformats.org/officeDocument/2006/math">
                    <m:acc>
                      <m:accPr>
                        <m:chr m:val="̂"/>
                        <m:ctrlPr>
                          <a:rPr lang="en-US" altLang="ja-JP" b="1" i="1">
                            <a:latin typeface="Cambria Math" panose="02040503050406030204" pitchFamily="18" charset="0"/>
                          </a:rPr>
                        </m:ctrlPr>
                      </m:accPr>
                      <m:e>
                        <m:r>
                          <a:rPr lang="en-US" altLang="ja-JP" b="1" i="1">
                            <a:latin typeface="Cambria Math" panose="02040503050406030204" pitchFamily="18" charset="0"/>
                          </a:rPr>
                          <m:t>𝜽</m:t>
                        </m:r>
                      </m:e>
                    </m:acc>
                  </m:oMath>
                </a14:m>
                <a:endParaRPr kumimoji="1" lang="en-US" altLang="ja-JP" dirty="0"/>
              </a:p>
              <a:p>
                <a:pPr marL="0" indent="0">
                  <a:buNone/>
                </a:pPr>
                <a14:m>
                  <m:oMathPara xmlns:m="http://schemas.openxmlformats.org/officeDocument/2006/math">
                    <m:oMathParaPr>
                      <m:jc m:val="centerGroup"/>
                    </m:oMathParaPr>
                    <m:oMath xmlns:m="http://schemas.openxmlformats.org/officeDocument/2006/math">
                      <m:sSub>
                        <m:sSubPr>
                          <m:ctrlPr>
                            <a:rPr lang="en-US" altLang="ja-JP" sz="2200" b="1" i="1" smtClean="0">
                              <a:latin typeface="Cambria Math" panose="02040503050406030204" pitchFamily="18" charset="0"/>
                            </a:rPr>
                          </m:ctrlPr>
                        </m:sSubPr>
                        <m:e>
                          <m:acc>
                            <m:accPr>
                              <m:chr m:val="̂"/>
                              <m:ctrlPr>
                                <a:rPr lang="en-US" altLang="ja-JP" sz="2200" b="1" i="1">
                                  <a:latin typeface="Cambria Math" panose="02040503050406030204" pitchFamily="18" charset="0"/>
                                </a:rPr>
                              </m:ctrlPr>
                            </m:accPr>
                            <m:e>
                              <m:r>
                                <a:rPr lang="en-US" altLang="ja-JP" sz="2200" b="1" i="1" smtClean="0">
                                  <a:latin typeface="Cambria Math" panose="02040503050406030204" pitchFamily="18" charset="0"/>
                                </a:rPr>
                                <m:t>𝜽</m:t>
                              </m:r>
                            </m:e>
                          </m:acc>
                        </m:e>
                        <m:sub>
                          <m:r>
                            <m:rPr>
                              <m:sty m:val="p"/>
                            </m:rPr>
                            <a:rPr lang="en-US" altLang="ja-JP" sz="2200" b="0" i="0" smtClean="0">
                              <a:latin typeface="Cambria Math" panose="02040503050406030204" pitchFamily="18" charset="0"/>
                            </a:rPr>
                            <m:t>MAP</m:t>
                          </m:r>
                        </m:sub>
                      </m:sSub>
                      <m:d>
                        <m:dPr>
                          <m:ctrlPr>
                            <a:rPr lang="en-US" altLang="ja-JP" sz="2200" b="1" i="1" smtClean="0">
                              <a:latin typeface="Cambria Math" panose="02040503050406030204" pitchFamily="18" charset="0"/>
                            </a:rPr>
                          </m:ctrlPr>
                        </m:dPr>
                        <m:e>
                          <m:r>
                            <a:rPr lang="en-US" altLang="ja-JP" sz="2200" b="1" i="1" smtClean="0">
                              <a:latin typeface="Cambria Math" panose="02040503050406030204" pitchFamily="18" charset="0"/>
                            </a:rPr>
                            <m:t>𝒚</m:t>
                          </m:r>
                        </m:e>
                      </m:d>
                      <m:r>
                        <a:rPr lang="en-US" altLang="ja-JP" sz="2200" b="1" i="1">
                          <a:latin typeface="Cambria Math" panose="02040503050406030204" pitchFamily="18" charset="0"/>
                        </a:rPr>
                        <m:t>=</m:t>
                      </m:r>
                      <m:limLow>
                        <m:limLowPr>
                          <m:ctrlPr>
                            <a:rPr kumimoji="1" lang="en-US" altLang="ja-JP" sz="2200" b="0" i="1" smtClean="0">
                              <a:latin typeface="Cambria Math" panose="02040503050406030204" pitchFamily="18" charset="0"/>
                            </a:rPr>
                          </m:ctrlPr>
                        </m:limLowPr>
                        <m:e>
                          <m:r>
                            <m:rPr>
                              <m:sty m:val="p"/>
                            </m:rPr>
                            <a:rPr kumimoji="1" lang="en-US" altLang="ja-JP" sz="2200" b="0" i="0" smtClean="0">
                              <a:latin typeface="Cambria Math" panose="02040503050406030204" pitchFamily="18" charset="0"/>
                            </a:rPr>
                            <m:t>arg</m:t>
                          </m:r>
                          <m:r>
                            <a:rPr kumimoji="1" lang="en-US" altLang="ja-JP" sz="2200" b="0" i="0" smtClean="0">
                              <a:latin typeface="Cambria Math" panose="02040503050406030204" pitchFamily="18" charset="0"/>
                            </a:rPr>
                            <m:t> </m:t>
                          </m:r>
                          <m:r>
                            <m:rPr>
                              <m:sty m:val="p"/>
                            </m:rPr>
                            <a:rPr kumimoji="1" lang="en-US" altLang="ja-JP" sz="2200" b="0" i="0" smtClean="0">
                              <a:latin typeface="Cambria Math" panose="02040503050406030204" pitchFamily="18" charset="0"/>
                            </a:rPr>
                            <m:t>max</m:t>
                          </m:r>
                        </m:e>
                        <m:lim>
                          <m:r>
                            <a:rPr kumimoji="1" lang="en-US" altLang="ja-JP" sz="2200" b="0" i="1" smtClean="0">
                              <a:latin typeface="Cambria Math" panose="02040503050406030204" pitchFamily="18" charset="0"/>
                            </a:rPr>
                            <m:t>𝜃</m:t>
                          </m:r>
                        </m:lim>
                      </m:limLow>
                      <m:r>
                        <a:rPr kumimoji="1" lang="en-US" altLang="ja-JP" sz="2200" b="0" i="0" smtClean="0">
                          <a:latin typeface="Cambria Math" panose="02040503050406030204" pitchFamily="18" charset="0"/>
                        </a:rPr>
                        <m:t> </m:t>
                      </m:r>
                      <m:r>
                        <a:rPr kumimoji="1" lang="en-US" altLang="ja-JP" sz="2200" b="0" i="1" smtClean="0">
                          <a:latin typeface="Cambria Math" panose="02040503050406030204" pitchFamily="18" charset="0"/>
                          <a:ea typeface="Cambria Math" panose="02040503050406030204" pitchFamily="18" charset="0"/>
                        </a:rPr>
                        <m:t>𝑝</m:t>
                      </m:r>
                      <m:d>
                        <m:dPr>
                          <m:ctrlPr>
                            <a:rPr kumimoji="1" lang="en-US" altLang="ja-JP" sz="2200" b="0" i="1" smtClean="0">
                              <a:latin typeface="Cambria Math" panose="02040503050406030204" pitchFamily="18" charset="0"/>
                              <a:ea typeface="Cambria Math" panose="02040503050406030204" pitchFamily="18" charset="0"/>
                            </a:rPr>
                          </m:ctrlPr>
                        </m:dPr>
                        <m:e>
                          <m:r>
                            <a:rPr kumimoji="1" lang="en-US" altLang="ja-JP" sz="2200" b="1" i="1" smtClean="0">
                              <a:latin typeface="Cambria Math" panose="02040503050406030204" pitchFamily="18" charset="0"/>
                              <a:ea typeface="Cambria Math" panose="02040503050406030204" pitchFamily="18" charset="0"/>
                            </a:rPr>
                            <m:t>𝒚</m:t>
                          </m:r>
                          <m:r>
                            <a:rPr kumimoji="1" lang="en-US" altLang="ja-JP" sz="2200" b="1" i="1" smtClean="0">
                              <a:latin typeface="Cambria Math" panose="02040503050406030204" pitchFamily="18" charset="0"/>
                              <a:ea typeface="Cambria Math" panose="02040503050406030204" pitchFamily="18" charset="0"/>
                            </a:rPr>
                            <m:t>|</m:t>
                          </m:r>
                          <m:r>
                            <a:rPr kumimoji="1" lang="en-US" altLang="ja-JP" sz="2200" b="1" i="1" smtClean="0">
                              <a:latin typeface="Cambria Math" panose="02040503050406030204" pitchFamily="18" charset="0"/>
                              <a:ea typeface="Cambria Math" panose="02040503050406030204" pitchFamily="18" charset="0"/>
                            </a:rPr>
                            <m:t>𝜽</m:t>
                          </m:r>
                        </m:e>
                      </m:d>
                      <m:r>
                        <a:rPr kumimoji="1" lang="en-US" altLang="ja-JP" sz="2200" b="0" i="1" smtClean="0">
                          <a:latin typeface="Cambria Math" panose="02040503050406030204" pitchFamily="18" charset="0"/>
                          <a:ea typeface="Cambria Math" panose="02040503050406030204" pitchFamily="18" charset="0"/>
                        </a:rPr>
                        <m:t>𝑝</m:t>
                      </m:r>
                      <m:d>
                        <m:dPr>
                          <m:ctrlPr>
                            <a:rPr kumimoji="1" lang="en-US" altLang="ja-JP" sz="2200" b="0" i="1" smtClean="0">
                              <a:latin typeface="Cambria Math" panose="02040503050406030204" pitchFamily="18" charset="0"/>
                              <a:ea typeface="Cambria Math" panose="02040503050406030204" pitchFamily="18" charset="0"/>
                            </a:rPr>
                          </m:ctrlPr>
                        </m:dPr>
                        <m:e>
                          <m:r>
                            <a:rPr kumimoji="1" lang="en-US" altLang="ja-JP" sz="2200" b="1" i="1" smtClean="0">
                              <a:latin typeface="Cambria Math" panose="02040503050406030204" pitchFamily="18" charset="0"/>
                              <a:ea typeface="Cambria Math" panose="02040503050406030204" pitchFamily="18" charset="0"/>
                            </a:rPr>
                            <m:t>𝜽</m:t>
                          </m:r>
                        </m:e>
                      </m:d>
                    </m:oMath>
                  </m:oMathPara>
                </a14:m>
                <a:endParaRPr kumimoji="1" lang="en-US" altLang="ja-JP" sz="2200" i="1" dirty="0"/>
              </a:p>
              <a:p>
                <a:endParaRPr kumimoji="1" lang="ja-JP" altLang="en-US"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blipFill>
                <a:blip r:embed="rId3"/>
                <a:stretch>
                  <a:fillRect l="-1080" t="-2332"/>
                </a:stretch>
              </a:blipFill>
            </p:spPr>
            <p:txBody>
              <a:bodyPr/>
              <a:lstStyle/>
              <a:p>
                <a:r>
                  <a:rPr lang="ja-JP" altLang="en-US">
                    <a:noFill/>
                  </a:rPr>
                  <a:t> </a:t>
                </a:r>
              </a:p>
            </p:txBody>
          </p:sp>
        </mc:Fallback>
      </mc:AlternateContent>
      <p:sp>
        <p:nvSpPr>
          <p:cNvPr id="4" name="フッター プレースホルダー 3"/>
          <p:cNvSpPr>
            <a:spLocks noGrp="1"/>
          </p:cNvSpPr>
          <p:nvPr>
            <p:ph type="ftr" sz="quarter" idx="11"/>
          </p:nvPr>
        </p:nvSpPr>
        <p:spPr/>
        <p:txBody>
          <a:bodyPr/>
          <a:lstStyle/>
          <a:p>
            <a:r>
              <a:rPr lang="ja-JP" altLang="en-US" dirty="0"/>
              <a:t>チーム葛飾</a:t>
            </a:r>
          </a:p>
        </p:txBody>
      </p:sp>
      <p:sp>
        <p:nvSpPr>
          <p:cNvPr id="5" name="スライド番号プレースホルダー 4"/>
          <p:cNvSpPr>
            <a:spLocks noGrp="1"/>
          </p:cNvSpPr>
          <p:nvPr>
            <p:ph type="sldNum" sz="quarter" idx="12"/>
          </p:nvPr>
        </p:nvSpPr>
        <p:spPr/>
        <p:txBody>
          <a:bodyPr/>
          <a:lstStyle/>
          <a:p>
            <a:fld id="{00000000-1234-1234-1234-123412341234}" type="slidenum">
              <a:rPr lang="en-US" altLang="ja-JP" smtClean="0"/>
              <a:pPr/>
              <a:t>9</a:t>
            </a:fld>
            <a:endParaRPr lang="ja-JP" altLang="en-US"/>
          </a:p>
        </p:txBody>
      </p:sp>
      <p:pic>
        <p:nvPicPr>
          <p:cNvPr id="7" name="図 6">
            <a:extLst>
              <a:ext uri="{FF2B5EF4-FFF2-40B4-BE49-F238E27FC236}">
                <a16:creationId xmlns:a16="http://schemas.microsoft.com/office/drawing/2014/main" id="{A1A07029-796C-524A-84BD-9455F28A2B2E}"/>
              </a:ext>
            </a:extLst>
          </p:cNvPr>
          <p:cNvPicPr>
            <a:picLocks noChangeAspect="1"/>
          </p:cNvPicPr>
          <p:nvPr/>
        </p:nvPicPr>
        <p:blipFill>
          <a:blip r:embed="rId4"/>
          <a:stretch>
            <a:fillRect/>
          </a:stretch>
        </p:blipFill>
        <p:spPr>
          <a:xfrm>
            <a:off x="1121285" y="4193247"/>
            <a:ext cx="6444229" cy="722717"/>
          </a:xfrm>
          <a:prstGeom prst="rect">
            <a:avLst/>
          </a:prstGeom>
        </p:spPr>
      </p:pic>
      <mc:AlternateContent xmlns:mc="http://schemas.openxmlformats.org/markup-compatibility/2006" xmlns:a14="http://schemas.microsoft.com/office/drawing/2010/main">
        <mc:Choice Requires="a14">
          <p:sp>
            <p:nvSpPr>
              <p:cNvPr id="8" name="テキスト ボックス 7"/>
              <p:cNvSpPr txBox="1"/>
              <p:nvPr/>
            </p:nvSpPr>
            <p:spPr>
              <a:xfrm>
                <a:off x="3731597" y="1666906"/>
                <a:ext cx="5094343" cy="682623"/>
              </a:xfrm>
              <a:prstGeom prst="rect">
                <a:avLst/>
              </a:prstGeom>
              <a:noFill/>
              <a:ln>
                <a:noFill/>
              </a:ln>
            </p:spPr>
            <p:txBody>
              <a:bodyPr wrap="none" rtlCol="0">
                <a:spAutoFit/>
              </a:bodyPr>
              <a:lstStyle/>
              <a:p>
                <a:pPr marL="342900" indent="-342900">
                  <a:buFont typeface="Arial" panose="020B0604020202020204" pitchFamily="34" charset="0"/>
                  <a:buChar char="•"/>
                </a:pPr>
                <a:r>
                  <a:rPr kumimoji="1" lang="en-US" altLang="ja-JP" sz="18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L-BFGS</a:t>
                </a:r>
                <a:r>
                  <a:rPr kumimoji="1" lang="ja-JP" altLang="en-US" sz="18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法（準ニュートン法）による推定</a:t>
                </a:r>
                <a:endParaRPr kumimoji="1" lang="en-US" altLang="ja-JP" sz="18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buFont typeface="Arial" panose="020B0604020202020204" pitchFamily="34" charset="0"/>
                  <a:buChar char="•"/>
                </a:pPr>
                <a:r>
                  <a:rPr kumimoji="1" lang="ja-JP" altLang="en-US" sz="2000" dirty="0">
                    <a:solidFill>
                      <a:srgbClr val="0070C0"/>
                    </a:solidFill>
                    <a:ea typeface="メイリオ" panose="020B0604030504040204" pitchFamily="50" charset="-128"/>
                    <a:cs typeface="メイリオ" panose="020B0604030504040204" pitchFamily="50" charset="-128"/>
                  </a:rPr>
                  <a:t>パラメ</a:t>
                </a:r>
                <a14:m>
                  <m:oMath xmlns:m="http://schemas.openxmlformats.org/officeDocument/2006/math">
                    <m:r>
                      <a:rPr kumimoji="1" lang="ja-JP" altLang="en-US" sz="2000" b="1" i="1">
                        <a:solidFill>
                          <a:srgbClr val="0070C0"/>
                        </a:solidFill>
                        <a:latin typeface="Cambria Math" panose="02040503050406030204" pitchFamily="18" charset="0"/>
                        <a:ea typeface="メイリオ" panose="020B0604030504040204" pitchFamily="50" charset="-128"/>
                        <a:cs typeface="メイリオ" panose="020B0604030504040204" pitchFamily="50" charset="-128"/>
                      </a:rPr>
                      <m:t>ータ</m:t>
                    </m:r>
                    <m:r>
                      <a:rPr kumimoji="1" lang="ja-JP" altLang="en-US" sz="2000" b="1" i="1" smtClean="0">
                        <a:solidFill>
                          <a:srgbClr val="0070C0"/>
                        </a:solidFill>
                        <a:latin typeface="Cambria Math" panose="02040503050406030204" pitchFamily="18" charset="0"/>
                        <a:ea typeface="メイリオ" panose="020B0604030504040204" pitchFamily="50" charset="-128"/>
                        <a:cs typeface="メイリオ" panose="020B0604030504040204" pitchFamily="50" charset="-128"/>
                      </a:rPr>
                      <m:t>：</m:t>
                    </m:r>
                    <m:r>
                      <a:rPr kumimoji="1" lang="en-US" altLang="ja-JP" sz="2000" b="1" i="1" smtClean="0">
                        <a:solidFill>
                          <a:srgbClr val="0070C0"/>
                        </a:solidFill>
                        <a:latin typeface="Cambria Math" panose="02040503050406030204" pitchFamily="18" charset="0"/>
                        <a:ea typeface="メイリオ" panose="020B0604030504040204" pitchFamily="50" charset="-128"/>
                        <a:cs typeface="メイリオ" panose="020B0604030504040204" pitchFamily="50" charset="-128"/>
                      </a:rPr>
                      <m:t>𝜽</m:t>
                    </m:r>
                    <m:r>
                      <a:rPr kumimoji="1" lang="en-US" altLang="ja-JP" sz="2000" b="1" i="1" smtClean="0">
                        <a:solidFill>
                          <a:srgbClr val="0070C0"/>
                        </a:solidFill>
                        <a:latin typeface="Cambria Math" panose="02040503050406030204" pitchFamily="18" charset="0"/>
                        <a:ea typeface="メイリオ" panose="020B0604030504040204" pitchFamily="50" charset="-128"/>
                        <a:cs typeface="メイリオ" panose="020B0604030504040204" pitchFamily="50" charset="-128"/>
                      </a:rPr>
                      <m:t>=</m:t>
                    </m:r>
                    <m:sSup>
                      <m:sSupPr>
                        <m:ctrlPr>
                          <a:rPr kumimoji="1" lang="en-US" altLang="ja-JP" sz="2000" b="1" i="1" smtClean="0">
                            <a:solidFill>
                              <a:srgbClr val="0070C0"/>
                            </a:solidFill>
                            <a:latin typeface="Cambria Math" panose="02040503050406030204" pitchFamily="18" charset="0"/>
                            <a:ea typeface="メイリオ" panose="020B0604030504040204" pitchFamily="50" charset="-128"/>
                            <a:cs typeface="メイリオ" panose="020B0604030504040204" pitchFamily="50" charset="-128"/>
                          </a:rPr>
                        </m:ctrlPr>
                      </m:sSupPr>
                      <m:e>
                        <m:d>
                          <m:dPr>
                            <m:ctrlPr>
                              <a:rPr kumimoji="1" lang="en-US" altLang="ja-JP" sz="2000" b="1" i="1" smtClean="0">
                                <a:solidFill>
                                  <a:srgbClr val="0070C0"/>
                                </a:solidFill>
                                <a:latin typeface="Cambria Math" panose="02040503050406030204" pitchFamily="18" charset="0"/>
                                <a:ea typeface="メイリオ" panose="020B0604030504040204" pitchFamily="50" charset="-128"/>
                                <a:cs typeface="メイリオ" panose="020B0604030504040204" pitchFamily="50" charset="-128"/>
                              </a:rPr>
                            </m:ctrlPr>
                          </m:dPr>
                          <m:e>
                            <m:r>
                              <a:rPr kumimoji="1" lang="en-US" altLang="ja-JP" sz="2000" b="0" i="1" smtClean="0">
                                <a:solidFill>
                                  <a:srgbClr val="0070C0"/>
                                </a:solidFill>
                                <a:latin typeface="Cambria Math" panose="02040503050406030204" pitchFamily="18" charset="0"/>
                                <a:ea typeface="メイリオ" panose="020B0604030504040204" pitchFamily="50" charset="-128"/>
                                <a:cs typeface="メイリオ" panose="020B0604030504040204" pitchFamily="50" charset="-128"/>
                              </a:rPr>
                              <m:t>𝜎</m:t>
                            </m:r>
                            <m:r>
                              <a:rPr kumimoji="1" lang="en-US" altLang="ja-JP" sz="2000" b="0" i="1" smtClean="0">
                                <a:solidFill>
                                  <a:srgbClr val="0070C0"/>
                                </a:solidFill>
                                <a:latin typeface="Cambria Math" panose="02040503050406030204" pitchFamily="18" charset="0"/>
                                <a:ea typeface="メイリオ" panose="020B0604030504040204" pitchFamily="50" charset="-128"/>
                                <a:cs typeface="メイリオ" panose="020B0604030504040204" pitchFamily="50" charset="-128"/>
                              </a:rPr>
                              <m:t>, </m:t>
                            </m:r>
                            <m:r>
                              <a:rPr kumimoji="1" lang="en-US" altLang="ja-JP" sz="2000" b="0" i="1" smtClean="0">
                                <a:solidFill>
                                  <a:srgbClr val="0070C0"/>
                                </a:solidFill>
                                <a:latin typeface="Cambria Math" panose="02040503050406030204" pitchFamily="18" charset="0"/>
                                <a:ea typeface="メイリオ" panose="020B0604030504040204" pitchFamily="50" charset="-128"/>
                                <a:cs typeface="メイリオ" panose="020B0604030504040204" pitchFamily="50" charset="-128"/>
                              </a:rPr>
                              <m:t>𝑚</m:t>
                            </m:r>
                            <m:r>
                              <a:rPr kumimoji="1" lang="en-US" altLang="ja-JP" sz="2000" b="0" i="1" smtClean="0">
                                <a:solidFill>
                                  <a:srgbClr val="0070C0"/>
                                </a:solidFill>
                                <a:latin typeface="Cambria Math" panose="02040503050406030204" pitchFamily="18" charset="0"/>
                                <a:ea typeface="メイリオ" panose="020B0604030504040204" pitchFamily="50" charset="-128"/>
                                <a:cs typeface="メイリオ" panose="020B0604030504040204" pitchFamily="50" charset="-128"/>
                              </a:rPr>
                              <m:t>, </m:t>
                            </m:r>
                            <m:r>
                              <a:rPr kumimoji="1" lang="en-US" altLang="ja-JP" sz="2000" b="0" i="1" smtClean="0">
                                <a:solidFill>
                                  <a:srgbClr val="0070C0"/>
                                </a:solidFill>
                                <a:latin typeface="Cambria Math" panose="02040503050406030204" pitchFamily="18" charset="0"/>
                                <a:ea typeface="メイリオ" panose="020B0604030504040204" pitchFamily="50" charset="-128"/>
                                <a:cs typeface="メイリオ" panose="020B0604030504040204" pitchFamily="50" charset="-128"/>
                              </a:rPr>
                              <m:t>𝑘</m:t>
                            </m:r>
                            <m:r>
                              <a:rPr kumimoji="1" lang="en-US" altLang="ja-JP" sz="2000" b="0" i="1" smtClean="0">
                                <a:solidFill>
                                  <a:srgbClr val="0070C0"/>
                                </a:solidFill>
                                <a:latin typeface="Cambria Math" panose="02040503050406030204" pitchFamily="18" charset="0"/>
                                <a:ea typeface="メイリオ" panose="020B0604030504040204" pitchFamily="50" charset="-128"/>
                                <a:cs typeface="メイリオ" panose="020B0604030504040204" pitchFamily="50" charset="-128"/>
                              </a:rPr>
                              <m:t>, </m:t>
                            </m:r>
                            <m:r>
                              <a:rPr kumimoji="1" lang="en-US" altLang="ja-JP" sz="2000" b="1" i="1" smtClean="0">
                                <a:solidFill>
                                  <a:srgbClr val="0070C0"/>
                                </a:solidFill>
                                <a:latin typeface="Cambria Math" panose="02040503050406030204" pitchFamily="18" charset="0"/>
                                <a:ea typeface="メイリオ" panose="020B0604030504040204" pitchFamily="50" charset="-128"/>
                                <a:cs typeface="メイリオ" panose="020B0604030504040204" pitchFamily="50" charset="-128"/>
                              </a:rPr>
                              <m:t>𝒂</m:t>
                            </m:r>
                            <m:r>
                              <a:rPr kumimoji="1" lang="en-US" altLang="ja-JP" sz="2000" b="1" i="1" smtClean="0">
                                <a:solidFill>
                                  <a:srgbClr val="0070C0"/>
                                </a:solidFill>
                                <a:latin typeface="Cambria Math" panose="02040503050406030204" pitchFamily="18" charset="0"/>
                                <a:ea typeface="メイリオ" panose="020B0604030504040204" pitchFamily="50" charset="-128"/>
                                <a:cs typeface="メイリオ" panose="020B0604030504040204" pitchFamily="50" charset="-128"/>
                              </a:rPr>
                              <m:t>, </m:t>
                            </m:r>
                            <m:r>
                              <a:rPr kumimoji="1" lang="en-US" altLang="ja-JP" sz="2000" b="1" i="1" smtClean="0">
                                <a:solidFill>
                                  <a:srgbClr val="0070C0"/>
                                </a:solidFill>
                                <a:latin typeface="Cambria Math" panose="02040503050406030204" pitchFamily="18" charset="0"/>
                                <a:ea typeface="メイリオ" panose="020B0604030504040204" pitchFamily="50" charset="-128"/>
                                <a:cs typeface="メイリオ" panose="020B0604030504040204" pitchFamily="50" charset="-128"/>
                              </a:rPr>
                              <m:t>𝒃</m:t>
                            </m:r>
                            <m:r>
                              <a:rPr kumimoji="1" lang="en-US" altLang="ja-JP" sz="2000" b="1" i="1" smtClean="0">
                                <a:solidFill>
                                  <a:srgbClr val="0070C0"/>
                                </a:solidFill>
                                <a:latin typeface="Cambria Math" panose="02040503050406030204" pitchFamily="18" charset="0"/>
                                <a:ea typeface="メイリオ" panose="020B0604030504040204" pitchFamily="50" charset="-128"/>
                                <a:cs typeface="メイリオ" panose="020B0604030504040204" pitchFamily="50" charset="-128"/>
                              </a:rPr>
                              <m:t>, </m:t>
                            </m:r>
                            <m:sSub>
                              <m:sSubPr>
                                <m:ctrlPr>
                                  <a:rPr kumimoji="1" lang="en-US" altLang="ja-JP" sz="2000" b="0" i="1" smtClean="0">
                                    <a:solidFill>
                                      <a:srgbClr val="0070C0"/>
                                    </a:solidFill>
                                    <a:latin typeface="Cambria Math" panose="02040503050406030204" pitchFamily="18" charset="0"/>
                                    <a:ea typeface="メイリオ" panose="020B0604030504040204" pitchFamily="50" charset="-128"/>
                                    <a:cs typeface="メイリオ" panose="020B0604030504040204" pitchFamily="50" charset="-128"/>
                                  </a:rPr>
                                </m:ctrlPr>
                              </m:sSubPr>
                              <m:e>
                                <m:r>
                                  <a:rPr kumimoji="1" lang="en-US" altLang="ja-JP" sz="2000" b="0" i="1" smtClean="0">
                                    <a:solidFill>
                                      <a:srgbClr val="0070C0"/>
                                    </a:solidFill>
                                    <a:latin typeface="Cambria Math" panose="02040503050406030204" pitchFamily="18" charset="0"/>
                                    <a:ea typeface="メイリオ" panose="020B0604030504040204" pitchFamily="50" charset="-128"/>
                                    <a:cs typeface="メイリオ" panose="020B0604030504040204" pitchFamily="50" charset="-128"/>
                                  </a:rPr>
                                  <m:t>𝜅</m:t>
                                </m:r>
                              </m:e>
                              <m:sub>
                                <m:r>
                                  <a:rPr kumimoji="1" lang="en-US" altLang="ja-JP" sz="2000" b="0" i="1" smtClean="0">
                                    <a:solidFill>
                                      <a:srgbClr val="0070C0"/>
                                    </a:solidFill>
                                    <a:latin typeface="Cambria Math" panose="02040503050406030204" pitchFamily="18" charset="0"/>
                                    <a:ea typeface="メイリオ" panose="020B0604030504040204" pitchFamily="50" charset="-128"/>
                                    <a:cs typeface="メイリオ" panose="020B0604030504040204" pitchFamily="50" charset="-128"/>
                                  </a:rPr>
                                  <m:t>1</m:t>
                                </m:r>
                              </m:sub>
                            </m:sSub>
                            <m:r>
                              <a:rPr kumimoji="1" lang="en-US" altLang="ja-JP" sz="2000" b="0" i="1" smtClean="0">
                                <a:solidFill>
                                  <a:srgbClr val="0070C0"/>
                                </a:solidFill>
                                <a:latin typeface="Cambria Math" panose="02040503050406030204" pitchFamily="18" charset="0"/>
                                <a:ea typeface="メイリオ" panose="020B0604030504040204" pitchFamily="50" charset="-128"/>
                                <a:cs typeface="メイリオ" panose="020B0604030504040204" pitchFamily="50" charset="-128"/>
                              </a:rPr>
                              <m:t>, </m:t>
                            </m:r>
                            <m:sSub>
                              <m:sSubPr>
                                <m:ctrlPr>
                                  <a:rPr kumimoji="1" lang="en-US" altLang="ja-JP" sz="2000" b="0" i="1" smtClean="0">
                                    <a:solidFill>
                                      <a:srgbClr val="0070C0"/>
                                    </a:solidFill>
                                    <a:latin typeface="Cambria Math" panose="02040503050406030204" pitchFamily="18" charset="0"/>
                                    <a:ea typeface="メイリオ" panose="020B0604030504040204" pitchFamily="50" charset="-128"/>
                                    <a:cs typeface="メイリオ" panose="020B0604030504040204" pitchFamily="50" charset="-128"/>
                                  </a:rPr>
                                </m:ctrlPr>
                              </m:sSubPr>
                              <m:e>
                                <m:r>
                                  <a:rPr kumimoji="1" lang="en-US" altLang="ja-JP" sz="2000" b="0" i="1" smtClean="0">
                                    <a:solidFill>
                                      <a:srgbClr val="0070C0"/>
                                    </a:solidFill>
                                    <a:latin typeface="Cambria Math" panose="02040503050406030204" pitchFamily="18" charset="0"/>
                                    <a:ea typeface="メイリオ" panose="020B0604030504040204" pitchFamily="50" charset="-128"/>
                                    <a:cs typeface="メイリオ" panose="020B0604030504040204" pitchFamily="50" charset="-128"/>
                                  </a:rPr>
                                  <m:t>𝜅</m:t>
                                </m:r>
                              </m:e>
                              <m:sub>
                                <m:r>
                                  <a:rPr kumimoji="1" lang="en-US" altLang="ja-JP" sz="2000" b="0" i="1" smtClean="0">
                                    <a:solidFill>
                                      <a:srgbClr val="0070C0"/>
                                    </a:solidFill>
                                    <a:latin typeface="Cambria Math" panose="02040503050406030204" pitchFamily="18" charset="0"/>
                                    <a:ea typeface="メイリオ" panose="020B0604030504040204" pitchFamily="50" charset="-128"/>
                                    <a:cs typeface="メイリオ" panose="020B0604030504040204" pitchFamily="50" charset="-128"/>
                                  </a:rPr>
                                  <m:t>2</m:t>
                                </m:r>
                              </m:sub>
                            </m:sSub>
                            <m:r>
                              <a:rPr kumimoji="1" lang="en-US" altLang="ja-JP" sz="2000" b="0" i="1" smtClean="0">
                                <a:solidFill>
                                  <a:srgbClr val="0070C0"/>
                                </a:solidFill>
                                <a:latin typeface="Cambria Math" panose="02040503050406030204" pitchFamily="18" charset="0"/>
                                <a:ea typeface="メイリオ" panose="020B0604030504040204" pitchFamily="50" charset="-128"/>
                                <a:cs typeface="メイリオ" panose="020B0604030504040204" pitchFamily="50" charset="-128"/>
                              </a:rPr>
                              <m:t>, </m:t>
                            </m:r>
                            <m:r>
                              <a:rPr kumimoji="1" lang="en-US" altLang="ja-JP" sz="2000" b="0" i="1" smtClean="0">
                                <a:solidFill>
                                  <a:srgbClr val="0070C0"/>
                                </a:solidFill>
                                <a:latin typeface="Cambria Math" panose="02040503050406030204" pitchFamily="18" charset="0"/>
                                <a:ea typeface="メイリオ" panose="020B0604030504040204" pitchFamily="50" charset="-128"/>
                                <a:cs typeface="メイリオ" panose="020B0604030504040204" pitchFamily="50" charset="-128"/>
                              </a:rPr>
                              <m:t>𝛽</m:t>
                            </m:r>
                          </m:e>
                        </m:d>
                      </m:e>
                      <m:sup>
                        <m:r>
                          <a:rPr kumimoji="1" lang="en-US" altLang="ja-JP" sz="2000" b="1" i="0" smtClean="0">
                            <a:solidFill>
                              <a:srgbClr val="0070C0"/>
                            </a:solidFill>
                            <a:latin typeface="Cambria Math" panose="02040503050406030204" pitchFamily="18" charset="0"/>
                            <a:ea typeface="メイリオ" panose="020B0604030504040204" pitchFamily="50" charset="-128"/>
                            <a:cs typeface="メイリオ" panose="020B0604030504040204" pitchFamily="50" charset="-128"/>
                          </a:rPr>
                          <m:t>𝐓</m:t>
                        </m:r>
                      </m:sup>
                    </m:sSup>
                  </m:oMath>
                </a14:m>
                <a:endParaRPr kumimoji="1" lang="ja-JP" altLang="en-US" sz="2000" b="1"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テキスト ボックス 7"/>
              <p:cNvSpPr txBox="1">
                <a:spLocks noRot="1" noChangeAspect="1" noMove="1" noResize="1" noEditPoints="1" noAdjustHandles="1" noChangeArrowheads="1" noChangeShapeType="1" noTextEdit="1"/>
              </p:cNvSpPr>
              <p:nvPr/>
            </p:nvSpPr>
            <p:spPr>
              <a:xfrm>
                <a:off x="3731597" y="1666906"/>
                <a:ext cx="5094343" cy="682623"/>
              </a:xfrm>
              <a:prstGeom prst="rect">
                <a:avLst/>
              </a:prstGeom>
              <a:blipFill rotWithShape="0">
                <a:blip r:embed="rId5"/>
                <a:stretch>
                  <a:fillRect l="-1077" t="-4464" b="-16071"/>
                </a:stretch>
              </a:blipFill>
              <a:ln>
                <a:noFill/>
              </a:ln>
            </p:spPr>
            <p:txBody>
              <a:bodyPr/>
              <a:lstStyle/>
              <a:p>
                <a:r>
                  <a:rPr lang="ja-JP" altLang="en-US">
                    <a:noFill/>
                  </a:rPr>
                  <a:t> </a:t>
                </a:r>
              </a:p>
            </p:txBody>
          </p:sp>
        </mc:Fallback>
      </mc:AlternateContent>
      <p:pic>
        <p:nvPicPr>
          <p:cNvPr id="10" name="図 9">
            <a:extLst>
              <a:ext uri="{FF2B5EF4-FFF2-40B4-BE49-F238E27FC236}">
                <a16:creationId xmlns:a16="http://schemas.microsoft.com/office/drawing/2014/main" id="{A86BBAD3-E20F-A242-85B7-5E828ED2736A}"/>
              </a:ext>
            </a:extLst>
          </p:cNvPr>
          <p:cNvPicPr>
            <a:picLocks noChangeAspect="1"/>
          </p:cNvPicPr>
          <p:nvPr/>
        </p:nvPicPr>
        <p:blipFill>
          <a:blip r:embed="rId6"/>
          <a:stretch>
            <a:fillRect/>
          </a:stretch>
        </p:blipFill>
        <p:spPr>
          <a:xfrm>
            <a:off x="527539" y="2386078"/>
            <a:ext cx="8088922" cy="1368894"/>
          </a:xfrm>
          <a:prstGeom prst="rect">
            <a:avLst/>
          </a:prstGeom>
        </p:spPr>
      </p:pic>
    </p:spTree>
    <p:extLst>
      <p:ext uri="{BB962C8B-B14F-4D97-AF65-F5344CB8AC3E}">
        <p14:creationId xmlns:p14="http://schemas.microsoft.com/office/powerpoint/2010/main" val="3955703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ブレーンストーミングのプレゼンテーション">
  <a:themeElements>
    <a:clrScheme name="青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ユーザー定義 2">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spDef>
      <a:spPr/>
      <a:bodyPr rtlCol="0" anchor="ctr"/>
      <a:lstStyle>
        <a:defPPr algn="ctr">
          <a:defRPr/>
        </a:defPPr>
      </a:lstStyle>
      <a:style>
        <a:lnRef idx="1">
          <a:schemeClr val="accent3"/>
        </a:lnRef>
        <a:fillRef idx="2">
          <a:schemeClr val="accent3"/>
        </a:fillRef>
        <a:effectRef idx="1">
          <a:schemeClr val="accent3"/>
        </a:effectRef>
        <a:fontRef idx="minor">
          <a:schemeClr val="dk1"/>
        </a:fontRef>
      </a:style>
    </a:spDef>
    <a:lnDef>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none" rtlCol="0">
        <a:spAutoFit/>
      </a:bodyPr>
      <a:lstStyle>
        <a:defPPr>
          <a:defRPr dirty="0" err="1" smtClean="0"/>
        </a:defPPr>
      </a:lstStyle>
    </a:txDef>
  </a:objectDefaults>
  <a:extraClrSchemeLst/>
  <a:extLst>
    <a:ext uri="{05A4C25C-085E-4340-85A3-A5531E510DB2}">
      <thm15:themeFamily xmlns:thm15="http://schemas.microsoft.com/office/thememl/2012/main" name="Office_15870482_TF03460637.potx" id="{8F3B156D-932A-4C4F-B19B-13DA9C7AB513}" vid="{CAF0C7A8-6467-402F-B5CC-E460ADA54AEF}"/>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中間報告完成版</Template>
  <TotalTime>1510</TotalTime>
  <Words>1774</Words>
  <Application>Microsoft Macintosh PowerPoint</Application>
  <PresentationFormat>画面に合わせる (4:3)</PresentationFormat>
  <Paragraphs>365</Paragraphs>
  <Slides>42</Slides>
  <Notes>33</Notes>
  <HiddenSlides>0</HiddenSlides>
  <MMClips>0</MMClips>
  <ScaleCrop>false</ScaleCrop>
  <HeadingPairs>
    <vt:vector size="6" baseType="variant">
      <vt:variant>
        <vt:lpstr>使用されているフォント</vt:lpstr>
      </vt:variant>
      <vt:variant>
        <vt:i4>12</vt:i4>
      </vt:variant>
      <vt:variant>
        <vt:lpstr>テーマ</vt:lpstr>
      </vt:variant>
      <vt:variant>
        <vt:i4>2</vt:i4>
      </vt:variant>
      <vt:variant>
        <vt:lpstr>スライド タイトル</vt:lpstr>
      </vt:variant>
      <vt:variant>
        <vt:i4>42</vt:i4>
      </vt:variant>
    </vt:vector>
  </HeadingPairs>
  <TitlesOfParts>
    <vt:vector size="56" baseType="lpstr">
      <vt:lpstr>Meiryo UI</vt:lpstr>
      <vt:lpstr>ＭＳ Ｐゴシック</vt:lpstr>
      <vt:lpstr>ＭＳ 明朝</vt:lpstr>
      <vt:lpstr>Noto Sans Symbols</vt:lpstr>
      <vt:lpstr>Segoe UI</vt:lpstr>
      <vt:lpstr>メイリオ</vt:lpstr>
      <vt:lpstr>Arial</vt:lpstr>
      <vt:lpstr>Calibri</vt:lpstr>
      <vt:lpstr>Calibri Light</vt:lpstr>
      <vt:lpstr>Cambria Math</vt:lpstr>
      <vt:lpstr>Wingdings</vt:lpstr>
      <vt:lpstr>Wingdings 2</vt:lpstr>
      <vt:lpstr>ブレーンストーミングのプレゼンテーション</vt:lpstr>
      <vt:lpstr>デザインの設定</vt:lpstr>
      <vt:lpstr>データ解析コンペティション 最終発表会</vt:lpstr>
      <vt:lpstr>分析背景</vt:lpstr>
      <vt:lpstr>スタッフ稼働率</vt:lpstr>
      <vt:lpstr>モデリング</vt:lpstr>
      <vt:lpstr>モデル式について</vt:lpstr>
      <vt:lpstr>変化点モデル(ベースライントレンド)</vt:lpstr>
      <vt:lpstr>季節周期</vt:lpstr>
      <vt:lpstr>祝日効果</vt:lpstr>
      <vt:lpstr>パラメータ推定</vt:lpstr>
      <vt:lpstr>モデル評価</vt:lpstr>
      <vt:lpstr>外部データ(降水量)</vt:lpstr>
      <vt:lpstr>PowerPoint プレゼンテーション</vt:lpstr>
      <vt:lpstr>PowerPoint プレゼンテーション</vt:lpstr>
      <vt:lpstr>PowerPoint プレゼンテーション</vt:lpstr>
      <vt:lpstr>来店人数の分解</vt:lpstr>
      <vt:lpstr>全体の来店人数</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店舗ごとの説明力と精度</vt:lpstr>
      <vt:lpstr>店舗ごとの来店人数モデル</vt:lpstr>
      <vt:lpstr>都市ファクター</vt:lpstr>
      <vt:lpstr>都市型店舗の顧客分布</vt:lpstr>
      <vt:lpstr>住宅型店舗の顧客分布</vt:lpstr>
      <vt:lpstr>PowerPoint プレゼンテーション</vt:lpstr>
      <vt:lpstr>PowerPoint プレゼンテーション</vt:lpstr>
      <vt:lpstr>相関性診断</vt:lpstr>
      <vt:lpstr>残差と都市ファクターの相関</vt:lpstr>
      <vt:lpstr>考察と提案</vt:lpstr>
      <vt:lpstr>今後の課題</vt:lpstr>
      <vt:lpstr>参考文献</vt:lpstr>
      <vt:lpstr>付録</vt:lpstr>
      <vt:lpstr>PowerPoint プレゼンテーション</vt:lpstr>
      <vt:lpstr>店舗ごとの残差</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平成29年度 データ解析コンペティション 最終報告会</dc:title>
  <cp:lastModifiedBy>小坪　琢人</cp:lastModifiedBy>
  <cp:revision>189</cp:revision>
  <cp:lastPrinted>2018-02-16T02:51:26Z</cp:lastPrinted>
  <dcterms:modified xsi:type="dcterms:W3CDTF">2018-02-17T06:33:44Z</dcterms:modified>
</cp:coreProperties>
</file>